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2"/>
  </p:notesMasterIdLst>
  <p:sldIdLst>
    <p:sldId id="256" r:id="rId2"/>
    <p:sldId id="268" r:id="rId3"/>
    <p:sldId id="269" r:id="rId4"/>
    <p:sldId id="266" r:id="rId5"/>
    <p:sldId id="271" r:id="rId6"/>
    <p:sldId id="274" r:id="rId7"/>
    <p:sldId id="279" r:id="rId8"/>
    <p:sldId id="278" r:id="rId9"/>
    <p:sldId id="280"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 Singh" initials="RS" lastIdx="1" clrIdx="0">
    <p:extLst>
      <p:ext uri="{19B8F6BF-5375-455C-9EA6-DF929625EA0E}">
        <p15:presenceInfo xmlns:p15="http://schemas.microsoft.com/office/powerpoint/2012/main" userId="77d36b4c15d470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72" d="100"/>
          <a:sy n="72" d="100"/>
        </p:scale>
        <p:origin x="61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7T17:17:03.81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95D61-644E-4361-84BD-348B776851E8}" type="datetimeFigureOut">
              <a:rPr lang="en-IN" smtClean="0"/>
              <a:pPr/>
              <a:t>11-11-2021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DF055-4C33-450E-A1AE-E837F36BD69F}" type="slidenum">
              <a:rPr lang="en-IN" smtClean="0"/>
              <a:pPr/>
              <a:t>‹#›</a:t>
            </a:fld>
            <a:endParaRPr lang="en-IN"/>
          </a:p>
        </p:txBody>
      </p:sp>
    </p:spTree>
    <p:extLst>
      <p:ext uri="{BB962C8B-B14F-4D97-AF65-F5344CB8AC3E}">
        <p14:creationId xmlns:p14="http://schemas.microsoft.com/office/powerpoint/2010/main" val="130912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EA4A7E-F4A8-4BBC-BC60-AE6BF10A34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EA4A7E-F4A8-4BBC-BC60-AE6BF10A34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3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EA4A7E-F4A8-4BBC-BC60-AE6BF10A34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770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E6F100-E430-40A7-B6CF-2ED11A16ACB7}" type="datetime1">
              <a:rPr lang="en-US" smtClean="0"/>
              <a:pPr/>
              <a:t>11/11/2021</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6F15528-21DE-4FAA-801E-634DDDAF4B2B}" type="slidenum">
              <a:rPr lang="en-US" smtClean="0"/>
              <a:pPr/>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12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33AA26-9FAF-486E-9188-7A36F39E4D74}" type="datetime1">
              <a:rPr lang="en-US" smtClean="0"/>
              <a:pPr/>
              <a:t>11/11/2021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9896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DEAC79-B25E-4397-A205-F2E6375D37D2}" type="datetime1">
              <a:rPr lang="en-US" smtClean="0"/>
              <a:pPr/>
              <a:t>11/11/2021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665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602903-C364-413E-93D5-8BDA65AD07D3}" type="datetime1">
              <a:rPr lang="en-US" smtClean="0"/>
              <a:pPr/>
              <a:t>11/11/2021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42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9D0495-8634-4068-A9F0-99EBD0C15C41}" type="datetime1">
              <a:rPr lang="en-US" smtClean="0"/>
              <a:pPr/>
              <a:t>11/11/2021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7167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A38F50-AF84-45B3-963F-30CDA978F38A}" type="datetime1">
              <a:rPr lang="en-US" smtClean="0"/>
              <a:pPr/>
              <a:t>11/11/2021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43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10780E-77DA-4296-871C-E92DE9AA0771}" type="datetime1">
              <a:rPr lang="en-US" smtClean="0"/>
              <a:pPr/>
              <a:t>11/11/2021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4528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0EEA15-A72A-4BE3-8635-B2B1804EF769}" type="datetime1">
              <a:rPr lang="en-US" smtClean="0"/>
              <a:pPr/>
              <a:t>11/11/2021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32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C936-DEE3-43B4-99A7-8D056E2E55C4}" type="datetime1">
              <a:rPr lang="en-US" smtClean="0"/>
              <a:pPr/>
              <a:t>11/11/2021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853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8853B1-1643-4FA2-91F8-35CC4D1C056E}" type="datetime1">
              <a:rPr lang="en-US" smtClean="0"/>
              <a:pPr/>
              <a:t>11/11/2021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5963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DF40205B-F8CE-4AEA-A640-D22CC2726834}" type="datetime1">
              <a:rPr lang="en-US" smtClean="0"/>
              <a:pPr/>
              <a:t>11/11/2021</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542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837C5C8-15D1-4DF0-819B-C8DB8D839334}" type="datetimeFigureOut">
              <a:rPr lang="en-IN" smtClean="0"/>
              <a:pPr/>
              <a:t>11-11-2021</a:t>
            </a:fld>
            <a:endParaRPr lang="en-IN"/>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7C9C30-E02B-472C-891A-40494040E5F7}" type="slidenum">
              <a:rPr lang="en-IN" smtClean="0"/>
              <a:pPr/>
              <a:t>‹#›</a:t>
            </a:fld>
            <a:endParaRPr lang="en-IN"/>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72052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382967" y="461638"/>
            <a:ext cx="9780135" cy="949911"/>
          </a:xfr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a:no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Gadget Zone(An E-Commerce Website) </a:t>
            </a:r>
            <a:endParaRPr lang="en-US" sz="2800" dirty="0">
              <a:solidFill>
                <a:schemeClr val="bg1"/>
              </a:solidFill>
            </a:endParaRPr>
          </a:p>
        </p:txBody>
      </p:sp>
      <p:sp>
        <p:nvSpPr>
          <p:cNvPr id="3" name="Subtitle 2"/>
          <p:cNvSpPr>
            <a:spLocks noGrp="1"/>
          </p:cNvSpPr>
          <p:nvPr>
            <p:ph type="subTitle" idx="1"/>
          </p:nvPr>
        </p:nvSpPr>
        <p:spPr>
          <a:xfrm>
            <a:off x="2382967" y="1740024"/>
            <a:ext cx="9780135" cy="4338022"/>
          </a:xfr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numCol="1">
            <a:noAutofit/>
          </a:bodyPr>
          <a:lstStyle/>
          <a:p>
            <a:pPr marL="236538"/>
            <a:r>
              <a:rPr lang="en-US" sz="2000" dirty="0">
                <a:solidFill>
                  <a:srgbClr val="0070C0"/>
                </a:solidFill>
                <a:latin typeface="Times New Roman" panose="02020603050405020304" pitchFamily="18" charset="0"/>
                <a:cs typeface="Times New Roman" panose="02020603050405020304" pitchFamily="18" charset="0"/>
              </a:rPr>
              <a:t>Project</a:t>
            </a:r>
            <a:r>
              <a:rPr lang="en-US" sz="2000" b="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by</a:t>
            </a:r>
            <a:r>
              <a:rPr lang="en-US" sz="2000" b="1" dirty="0">
                <a:solidFill>
                  <a:srgbClr val="0070C0"/>
                </a:solidFill>
                <a:latin typeface="Times New Roman" panose="02020603050405020304" pitchFamily="18" charset="0"/>
                <a:cs typeface="Times New Roman" panose="02020603050405020304" pitchFamily="18" charset="0"/>
              </a:rPr>
              <a:t>:</a:t>
            </a:r>
          </a:p>
          <a:p>
            <a:pPr marL="236538"/>
            <a:r>
              <a:rPr lang="en-US" sz="2000" b="1" dirty="0" err="1">
                <a:solidFill>
                  <a:srgbClr val="0070C0"/>
                </a:solidFill>
                <a:latin typeface="Times New Roman" panose="02020603050405020304" pitchFamily="18" charset="0"/>
                <a:cs typeface="Times New Roman" panose="02020603050405020304" pitchFamily="18" charset="0"/>
              </a:rPr>
              <a:t>Harshit</a:t>
            </a:r>
            <a:r>
              <a:rPr lang="en-US" sz="2000" b="1" dirty="0">
                <a:solidFill>
                  <a:srgbClr val="0070C0"/>
                </a:solidFill>
                <a:latin typeface="Times New Roman" panose="02020603050405020304" pitchFamily="18" charset="0"/>
                <a:cs typeface="Times New Roman" panose="02020603050405020304" pitchFamily="18" charset="0"/>
              </a:rPr>
              <a:t> </a:t>
            </a:r>
            <a:r>
              <a:rPr lang="en-US" sz="2000" b="1" dirty="0" err="1">
                <a:solidFill>
                  <a:srgbClr val="0070C0"/>
                </a:solidFill>
                <a:latin typeface="Times New Roman" panose="02020603050405020304" pitchFamily="18" charset="0"/>
                <a:cs typeface="Times New Roman" panose="02020603050405020304" pitchFamily="18" charset="0"/>
              </a:rPr>
              <a:t>godara</a:t>
            </a:r>
            <a:r>
              <a:rPr lang="en-US" sz="2000" b="1" dirty="0">
                <a:solidFill>
                  <a:srgbClr val="0070C0"/>
                </a:solidFill>
                <a:latin typeface="Times New Roman" panose="02020603050405020304" pitchFamily="18" charset="0"/>
                <a:cs typeface="Times New Roman" panose="02020603050405020304" pitchFamily="18" charset="0"/>
              </a:rPr>
              <a:t> (00951202719)</a:t>
            </a:r>
          </a:p>
          <a:p>
            <a:pPr marL="236538" algn="r"/>
            <a:r>
              <a:rPr lang="en-US" sz="2000" dirty="0">
                <a:solidFill>
                  <a:srgbClr val="0070C0"/>
                </a:solidFill>
                <a:latin typeface="Times New Roman" panose="02020603050405020304" pitchFamily="18" charset="0"/>
                <a:cs typeface="Times New Roman" panose="02020603050405020304" pitchFamily="18" charset="0"/>
              </a:rPr>
              <a:t>Supervised by:</a:t>
            </a:r>
          </a:p>
          <a:p>
            <a:pPr marL="236538" algn="r"/>
            <a:r>
              <a:rPr lang="en-US" sz="2000" b="1" dirty="0">
                <a:solidFill>
                  <a:srgbClr val="0070C0"/>
                </a:solidFill>
                <a:latin typeface="Times New Roman" panose="02020603050405020304" pitchFamily="18" charset="0"/>
                <a:cs typeface="Times New Roman" panose="02020603050405020304" pitchFamily="18" charset="0"/>
              </a:rPr>
              <a:t>Arnav Gupta</a:t>
            </a:r>
          </a:p>
          <a:p>
            <a:pPr marL="236538" algn="r"/>
            <a:r>
              <a:rPr lang="en-US" sz="2000" b="1" dirty="0">
                <a:solidFill>
                  <a:srgbClr val="0070C0"/>
                </a:solidFill>
                <a:latin typeface="Times New Roman" panose="02020603050405020304" pitchFamily="18" charset="0"/>
                <a:cs typeface="Times New Roman" panose="02020603050405020304" pitchFamily="18" charset="0"/>
              </a:rPr>
              <a:t>Coding Blocks</a:t>
            </a:r>
          </a:p>
          <a:p>
            <a:pPr marL="236538" algn="r"/>
            <a:endParaRPr lang="en-US" sz="2800" dirty="0"/>
          </a:p>
        </p:txBody>
      </p:sp>
      <p:pic>
        <p:nvPicPr>
          <p:cNvPr id="4" name="Picture 3">
            <a:extLst>
              <a:ext uri="{FF2B5EF4-FFF2-40B4-BE49-F238E27FC236}">
                <a16:creationId xmlns:a16="http://schemas.microsoft.com/office/drawing/2014/main" id="{5EE4A603-91FE-4916-98D2-6C58FAA59C1F}"/>
              </a:ext>
            </a:extLst>
          </p:cNvPr>
          <p:cNvPicPr>
            <a:picLocks noChangeAspect="1"/>
          </p:cNvPicPr>
          <p:nvPr/>
        </p:nvPicPr>
        <p:blipFill>
          <a:blip r:embed="rId4"/>
          <a:stretch>
            <a:fillRect/>
          </a:stretch>
        </p:blipFill>
        <p:spPr>
          <a:xfrm>
            <a:off x="0" y="5586421"/>
            <a:ext cx="1837344" cy="1316522"/>
          </a:xfrm>
          <a:prstGeom prst="rect">
            <a:avLst/>
          </a:prstGeom>
        </p:spPr>
      </p:pic>
      <p:pic>
        <p:nvPicPr>
          <p:cNvPr id="6" name="Picture 5">
            <a:extLst>
              <a:ext uri="{FF2B5EF4-FFF2-40B4-BE49-F238E27FC236}">
                <a16:creationId xmlns:a16="http://schemas.microsoft.com/office/drawing/2014/main" id="{026DCF26-EB1E-409E-82CD-E06B7F4B22EF}"/>
              </a:ext>
            </a:extLst>
          </p:cNvPr>
          <p:cNvPicPr>
            <a:picLocks noChangeAspect="1"/>
          </p:cNvPicPr>
          <p:nvPr/>
        </p:nvPicPr>
        <p:blipFill>
          <a:blip r:embed="rId5" cstate="print"/>
          <a:stretch>
            <a:fillRect/>
          </a:stretch>
        </p:blipFill>
        <p:spPr>
          <a:xfrm>
            <a:off x="1" y="26492"/>
            <a:ext cx="2382967" cy="827803"/>
          </a:xfrm>
          <a:prstGeom prst="rect">
            <a:avLst/>
          </a:prstGeom>
          <a:ln>
            <a:noFill/>
          </a:ln>
          <a:effectLst>
            <a:outerShdw blurRad="292100" dist="139700" dir="2700000" algn="tl" rotWithShape="0">
              <a:srgbClr val="333333">
                <a:alpha val="65000"/>
              </a:srgbClr>
            </a:outerShdw>
          </a:effectLst>
        </p:spPr>
      </p:pic>
      <p:sp>
        <p:nvSpPr>
          <p:cNvPr id="8" name="Google Shape;135;ge9ca4e0376_1_677">
            <a:extLst>
              <a:ext uri="{FF2B5EF4-FFF2-40B4-BE49-F238E27FC236}">
                <a16:creationId xmlns:a16="http://schemas.microsoft.com/office/drawing/2014/main" id="{798B7F10-13B6-43CF-B56F-91720E8C198A}"/>
              </a:ext>
            </a:extLst>
          </p:cNvPr>
          <p:cNvSpPr txBox="1"/>
          <p:nvPr/>
        </p:nvSpPr>
        <p:spPr>
          <a:xfrm>
            <a:off x="1837345" y="5922814"/>
            <a:ext cx="10354656"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90B9F8-0C84-4235-B88E-29B0FAE80C7F}"/>
              </a:ext>
            </a:extLst>
          </p:cNvPr>
          <p:cNvSpPr>
            <a:spLocks noGrp="1"/>
          </p:cNvSpPr>
          <p:nvPr>
            <p:ph idx="1"/>
          </p:nvPr>
        </p:nvSpPr>
        <p:spPr>
          <a:xfrm>
            <a:off x="1979720" y="1795050"/>
            <a:ext cx="10083952" cy="4339420"/>
          </a:xfrm>
        </p:spPr>
        <p:txBody>
          <a:bodyPr>
            <a:noAutofit/>
          </a:bodyPr>
          <a:lstStyle/>
          <a:p>
            <a:pPr marL="0" indent="0">
              <a:buNone/>
            </a:pPr>
            <a:endParaRPr lang="en-US" sz="1200" dirty="0">
              <a:solidFill>
                <a:srgbClr val="FF0000"/>
              </a:solidFill>
              <a:latin typeface="Times New Roman" panose="02020603050405020304" pitchFamily="18" charset="0"/>
              <a:cs typeface="Times New Roman" panose="02020603050405020304" pitchFamily="18" charset="0"/>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https://developer.mozilla.org/en-US/</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a:t>
            </a:r>
            <a:r>
              <a:rPr lang="en-US"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rPr>
              <a:t>/www</a:t>
            </a: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a:t>
            </a:r>
            <a:r>
              <a:rPr lang="en-US"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rPr>
              <a:t>w3schools.com/</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https://getbootstrap.com/</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https://fontawesome.com/</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https://fonts.google.com/</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a:t>
            </a:r>
            <a:r>
              <a:rPr lang="en-US"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rPr>
              <a:t>/www</a:t>
            </a: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a:t>
            </a:r>
            <a:r>
              <a:rPr lang="en-US"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rPr>
              <a:t>netlify.com/</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https://devdocs.io/javascript/</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https://developers.google.com/maps/documentation/javascript/overview</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ts val="1465"/>
              </a:lnSpc>
              <a:buSzPts val="1200"/>
              <a:buFont typeface="Symbol" panose="05050102010706020507" pitchFamily="18" charset="2"/>
              <a:buChar char=""/>
              <a:tabLst>
                <a:tab pos="837565" algn="l"/>
                <a:tab pos="838200" algn="l"/>
              </a:tabLst>
            </a:pPr>
            <a:r>
              <a:rPr lang="en-US" sz="1800" dirty="0">
                <a:solidFill>
                  <a:schemeClr val="accent5">
                    <a:lumMod val="60000"/>
                    <a:lumOff val="40000"/>
                  </a:schemeClr>
                </a:solidFill>
                <a:effectLst/>
                <a:uFill>
                  <a:solidFill>
                    <a:srgbClr val="0000FF"/>
                  </a:solidFill>
                </a:uFill>
                <a:latin typeface="Times New Roman" panose="02020603050405020304" pitchFamily="18" charset="0"/>
                <a:ea typeface="Symbol" panose="05050102010706020507" pitchFamily="18" charset="2"/>
                <a:cs typeface="Symbol" panose="05050102010706020507" pitchFamily="18" charset="2"/>
              </a:rPr>
              <a:t>https://stackoverflow.com/</a:t>
            </a:r>
            <a:endParaRPr lang="en-IN" sz="1800" dirty="0">
              <a:solidFill>
                <a:schemeClr val="accent5">
                  <a:lumMod val="60000"/>
                  <a:lumOff val="40000"/>
                </a:schemeClr>
              </a:solidFill>
              <a:effectLst/>
              <a:latin typeface="Times New Roman" panose="02020603050405020304" pitchFamily="18" charset="0"/>
              <a:ea typeface="Symbol" panose="05050102010706020507" pitchFamily="18" charset="2"/>
              <a:cs typeface="Symbol" panose="05050102010706020507" pitchFamily="18" charset="2"/>
            </a:endParaRPr>
          </a:p>
          <a:p>
            <a:pPr marL="0" indent="0">
              <a:buNone/>
            </a:pPr>
            <a:endParaRPr lang="en-US" sz="1200" dirty="0">
              <a:solidFill>
                <a:srgbClr val="FF0000"/>
              </a:solidFill>
              <a:latin typeface="Times New Roman" panose="02020603050405020304" pitchFamily="18" charset="0"/>
              <a:cs typeface="Times New Roman" panose="02020603050405020304" pitchFamily="18" charset="0"/>
            </a:endParaRPr>
          </a:p>
          <a:p>
            <a:endParaRPr lang="en-US" sz="1200"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642DA04-86A0-4AA0-BF2D-B9226F738B3B}"/>
              </a:ext>
            </a:extLst>
          </p:cNvPr>
          <p:cNvPicPr>
            <a:picLocks noChangeAspect="1"/>
          </p:cNvPicPr>
          <p:nvPr/>
        </p:nvPicPr>
        <p:blipFill>
          <a:blip r:embed="rId2"/>
          <a:stretch>
            <a:fillRect/>
          </a:stretch>
        </p:blipFill>
        <p:spPr>
          <a:xfrm>
            <a:off x="0" y="5532078"/>
            <a:ext cx="1845578" cy="1320498"/>
          </a:xfrm>
          <a:prstGeom prst="rect">
            <a:avLst/>
          </a:prstGeom>
        </p:spPr>
      </p:pic>
      <p:pic>
        <p:nvPicPr>
          <p:cNvPr id="7" name="Picture 6">
            <a:extLst>
              <a:ext uri="{FF2B5EF4-FFF2-40B4-BE49-F238E27FC236}">
                <a16:creationId xmlns:a16="http://schemas.microsoft.com/office/drawing/2014/main" id="{A257F684-4B68-40F9-AF05-CF883BAE3720}"/>
              </a:ext>
            </a:extLst>
          </p:cNvPr>
          <p:cNvPicPr>
            <a:picLocks noChangeAspect="1"/>
          </p:cNvPicPr>
          <p:nvPr/>
        </p:nvPicPr>
        <p:blipFill>
          <a:blip r:embed="rId3" cstate="print"/>
          <a:stretch>
            <a:fillRect/>
          </a:stretch>
        </p:blipFill>
        <p:spPr>
          <a:xfrm>
            <a:off x="28895" y="5502"/>
            <a:ext cx="2160632" cy="750568"/>
          </a:xfrm>
          <a:prstGeom prst="rect">
            <a:avLst/>
          </a:prstGeom>
        </p:spPr>
      </p:pic>
      <p:sp>
        <p:nvSpPr>
          <p:cNvPr id="9" name="Title 1">
            <a:extLst>
              <a:ext uri="{FF2B5EF4-FFF2-40B4-BE49-F238E27FC236}">
                <a16:creationId xmlns:a16="http://schemas.microsoft.com/office/drawing/2014/main" id="{33A125CB-3888-42A0-A639-873AEF07535F}"/>
              </a:ext>
            </a:extLst>
          </p:cNvPr>
          <p:cNvSpPr txBox="1">
            <a:spLocks/>
          </p:cNvSpPr>
          <p:nvPr/>
        </p:nvSpPr>
        <p:spPr>
          <a:xfrm>
            <a:off x="1398334" y="809687"/>
            <a:ext cx="10665338" cy="931747"/>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3600" b="1" dirty="0">
                <a:latin typeface="Times New Roman" panose="02020603050405020304" pitchFamily="18" charset="0"/>
                <a:cs typeface="Times New Roman" panose="02020603050405020304" pitchFamily="18" charset="0"/>
              </a:rPr>
              <a:t>References</a:t>
            </a:r>
          </a:p>
        </p:txBody>
      </p:sp>
      <p:sp>
        <p:nvSpPr>
          <p:cNvPr id="10" name="Google Shape;135;ge9ca4e0376_1_677">
            <a:extLst>
              <a:ext uri="{FF2B5EF4-FFF2-40B4-BE49-F238E27FC236}">
                <a16:creationId xmlns:a16="http://schemas.microsoft.com/office/drawing/2014/main" id="{010D3FD2-8BF8-42FB-BC04-0E7254B63FCB}"/>
              </a:ext>
            </a:extLst>
          </p:cNvPr>
          <p:cNvSpPr txBox="1"/>
          <p:nvPr/>
        </p:nvSpPr>
        <p:spPr>
          <a:xfrm>
            <a:off x="1845579" y="5838680"/>
            <a:ext cx="1034642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389330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phere">
          <a:fgClr>
            <a:schemeClr val="bg2"/>
          </a:fgClr>
          <a:bgClr>
            <a:schemeClr val="bg1"/>
          </a:bgClr>
        </a:patt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D559EC0-8072-47DB-9F91-145F34508CC1}"/>
              </a:ext>
            </a:extLst>
          </p:cNvPr>
          <p:cNvSpPr>
            <a:spLocks noGrp="1"/>
          </p:cNvSpPr>
          <p:nvPr>
            <p:ph type="title"/>
          </p:nvPr>
        </p:nvSpPr>
        <p:spPr>
          <a:xfrm>
            <a:off x="1335921" y="829732"/>
            <a:ext cx="9654633" cy="1049235"/>
          </a:xfr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a:normAutofit/>
          </a:bodyPr>
          <a:lstStyle/>
          <a:p>
            <a:r>
              <a:rPr lang="en-US" sz="5400" b="1" dirty="0">
                <a:latin typeface="Times New Roman" panose="02020603050405020304" pitchFamily="18" charset="0"/>
                <a:cs typeface="Times New Roman" panose="02020603050405020304" pitchFamily="18" charset="0"/>
              </a:rPr>
              <a:t>Outline</a:t>
            </a:r>
            <a:endParaRPr lang="en-IN" sz="5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idx="1"/>
          </p:nvPr>
        </p:nvSpPr>
        <p:spPr>
          <a:xfrm>
            <a:off x="1335921" y="2071860"/>
            <a:ext cx="9654634" cy="3560403"/>
          </a:xfrm>
          <a:solidFill>
            <a:schemeClr val="accent6">
              <a:lumMod val="40000"/>
              <a:lumOff val="60000"/>
              <a:alpha val="50000"/>
            </a:schemeClr>
          </a:solidFill>
          <a:ln>
            <a:noFill/>
          </a:ln>
        </p:spPr>
        <p:txBody>
          <a:bodyPr numCol="1">
            <a:noAutofit/>
          </a:bodyPr>
          <a:lstStyle/>
          <a:p>
            <a:r>
              <a:rPr lang="en-US" sz="2400" dirty="0">
                <a:solidFill>
                  <a:srgbClr val="FF0000"/>
                </a:solidFill>
                <a:latin typeface="Times New Roman" panose="02020603050405020304" pitchFamily="18" charset="0"/>
                <a:cs typeface="Times New Roman" panose="02020603050405020304" pitchFamily="18" charset="0"/>
              </a:rPr>
              <a:t>Introduction</a:t>
            </a:r>
          </a:p>
          <a:p>
            <a:r>
              <a:rPr lang="en-US" sz="2400" dirty="0">
                <a:solidFill>
                  <a:srgbClr val="FF0000"/>
                </a:solidFill>
                <a:latin typeface="Times New Roman" panose="02020603050405020304" pitchFamily="18" charset="0"/>
                <a:cs typeface="Times New Roman" panose="02020603050405020304" pitchFamily="18" charset="0"/>
              </a:rPr>
              <a:t>Features and Methodology</a:t>
            </a:r>
          </a:p>
          <a:p>
            <a:r>
              <a:rPr lang="en-US" sz="2400" dirty="0">
                <a:solidFill>
                  <a:srgbClr val="FF0000"/>
                </a:solidFill>
                <a:latin typeface="Times New Roman" panose="02020603050405020304" pitchFamily="18" charset="0"/>
                <a:cs typeface="Times New Roman" panose="02020603050405020304" pitchFamily="18" charset="0"/>
              </a:rPr>
              <a:t>Results </a:t>
            </a:r>
          </a:p>
          <a:p>
            <a:r>
              <a:rPr lang="en-US" sz="2400" dirty="0">
                <a:solidFill>
                  <a:srgbClr val="FF0000"/>
                </a:solidFill>
                <a:latin typeface="Times New Roman" panose="02020603050405020304" pitchFamily="18" charset="0"/>
                <a:cs typeface="Times New Roman" panose="02020603050405020304" pitchFamily="18" charset="0"/>
              </a:rPr>
              <a:t>References</a:t>
            </a:r>
          </a:p>
          <a:p>
            <a:endParaRPr lang="en-US" dirty="0"/>
          </a:p>
        </p:txBody>
      </p:sp>
      <p:pic>
        <p:nvPicPr>
          <p:cNvPr id="4" name="Picture 3">
            <a:extLst>
              <a:ext uri="{FF2B5EF4-FFF2-40B4-BE49-F238E27FC236}">
                <a16:creationId xmlns:a16="http://schemas.microsoft.com/office/drawing/2014/main" id="{5EE4A603-91FE-4916-98D2-6C58FAA59C1F}"/>
              </a:ext>
            </a:extLst>
          </p:cNvPr>
          <p:cNvPicPr>
            <a:picLocks noChangeAspect="1"/>
          </p:cNvPicPr>
          <p:nvPr/>
        </p:nvPicPr>
        <p:blipFill>
          <a:blip r:embed="rId3"/>
          <a:stretch>
            <a:fillRect/>
          </a:stretch>
        </p:blipFill>
        <p:spPr>
          <a:xfrm>
            <a:off x="0" y="5632263"/>
            <a:ext cx="1702965" cy="1220235"/>
          </a:xfrm>
          <a:prstGeom prst="rect">
            <a:avLst/>
          </a:prstGeom>
        </p:spPr>
      </p:pic>
      <p:pic>
        <p:nvPicPr>
          <p:cNvPr id="13" name="Picture 12">
            <a:extLst>
              <a:ext uri="{FF2B5EF4-FFF2-40B4-BE49-F238E27FC236}">
                <a16:creationId xmlns:a16="http://schemas.microsoft.com/office/drawing/2014/main" id="{EC779C77-5E9E-4760-AB30-BB380FAD03EB}"/>
              </a:ext>
            </a:extLst>
          </p:cNvPr>
          <p:cNvPicPr>
            <a:picLocks noChangeAspect="1"/>
          </p:cNvPicPr>
          <p:nvPr/>
        </p:nvPicPr>
        <p:blipFill>
          <a:blip r:embed="rId4" cstate="print"/>
          <a:stretch>
            <a:fillRect/>
          </a:stretch>
        </p:blipFill>
        <p:spPr>
          <a:xfrm>
            <a:off x="28895" y="5502"/>
            <a:ext cx="2160632" cy="750568"/>
          </a:xfrm>
          <a:prstGeom prst="rect">
            <a:avLst/>
          </a:prstGeom>
        </p:spPr>
      </p:pic>
      <p:sp>
        <p:nvSpPr>
          <p:cNvPr id="8" name="Google Shape;135;ge9ca4e0376_1_677">
            <a:extLst>
              <a:ext uri="{FF2B5EF4-FFF2-40B4-BE49-F238E27FC236}">
                <a16:creationId xmlns:a16="http://schemas.microsoft.com/office/drawing/2014/main" id="{E03A7DD6-B218-47BB-B56B-CFDD5461CEE5}"/>
              </a:ext>
            </a:extLst>
          </p:cNvPr>
          <p:cNvSpPr txBox="1"/>
          <p:nvPr/>
        </p:nvSpPr>
        <p:spPr>
          <a:xfrm>
            <a:off x="1702965" y="5869874"/>
            <a:ext cx="10489034"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309182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sphere">
          <a:fgClr>
            <a:schemeClr val="bg2"/>
          </a:fgClr>
          <a:bgClr>
            <a:schemeClr val="bg1"/>
          </a:bgClr>
        </a:patt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D559EC0-8072-47DB-9F91-145F34508CC1}"/>
              </a:ext>
            </a:extLst>
          </p:cNvPr>
          <p:cNvSpPr>
            <a:spLocks noGrp="1"/>
          </p:cNvSpPr>
          <p:nvPr>
            <p:ph type="title"/>
          </p:nvPr>
        </p:nvSpPr>
        <p:spPr>
          <a:xfrm>
            <a:off x="1384917" y="756070"/>
            <a:ext cx="9669937" cy="1049235"/>
          </a:xfr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a:normAutofit/>
          </a:bodyPr>
          <a:lstStyle/>
          <a:p>
            <a:r>
              <a:rPr lang="en-US" sz="5400" b="1" dirty="0">
                <a:latin typeface="Times New Roman" panose="02020603050405020304" pitchFamily="18" charset="0"/>
                <a:cs typeface="Times New Roman" panose="02020603050405020304" pitchFamily="18" charset="0"/>
              </a:rPr>
              <a:t>Introduction</a:t>
            </a:r>
            <a:endParaRPr lang="en-IN" sz="5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idx="1"/>
          </p:nvPr>
        </p:nvSpPr>
        <p:spPr>
          <a:xfrm>
            <a:off x="1384917" y="1988598"/>
            <a:ext cx="9669937" cy="3481367"/>
          </a:xfrm>
          <a:solidFill>
            <a:schemeClr val="accent6">
              <a:lumMod val="60000"/>
              <a:lumOff val="40000"/>
              <a:alpha val="50000"/>
            </a:schemeClr>
          </a:solidFill>
          <a:ln>
            <a:noFill/>
          </a:ln>
        </p:spPr>
        <p:txBody>
          <a:bodyPr numCol="1">
            <a:noAutofit/>
          </a:bodyPr>
          <a:lstStyle/>
          <a:p>
            <a:r>
              <a:rPr lang="en-US" dirty="0">
                <a:solidFill>
                  <a:srgbClr val="FF0000"/>
                </a:solidFill>
              </a:rPr>
              <a:t>Gadget Zone is a web application which is based on E-commerce Website.</a:t>
            </a:r>
          </a:p>
          <a:p>
            <a:r>
              <a:rPr lang="en-US" dirty="0">
                <a:solidFill>
                  <a:srgbClr val="FF0000"/>
                </a:solidFill>
              </a:rPr>
              <a:t>This site is made using HTML, CSS and </a:t>
            </a:r>
            <a:r>
              <a:rPr lang="en-US" dirty="0" err="1">
                <a:solidFill>
                  <a:srgbClr val="FF0000"/>
                </a:solidFill>
              </a:rPr>
              <a:t>Javascript</a:t>
            </a:r>
            <a:r>
              <a:rPr lang="en-US" dirty="0">
                <a:solidFill>
                  <a:srgbClr val="FF0000"/>
                </a:solidFill>
              </a:rPr>
              <a:t>.</a:t>
            </a:r>
          </a:p>
          <a:p>
            <a:r>
              <a:rPr lang="en-US" dirty="0">
                <a:solidFill>
                  <a:srgbClr val="FF0000"/>
                </a:solidFill>
              </a:rPr>
              <a:t>Gadget Zone allows users to add products to their cart. The added product will be displayed in the cart with its price and quantity.</a:t>
            </a:r>
          </a:p>
          <a:p>
            <a:r>
              <a:rPr lang="en-US" dirty="0">
                <a:solidFill>
                  <a:srgbClr val="FF0000"/>
                </a:solidFill>
              </a:rPr>
              <a:t>It also shows the total amount of the items in the cart.</a:t>
            </a:r>
          </a:p>
          <a:p>
            <a:r>
              <a:rPr lang="en-US" dirty="0">
                <a:solidFill>
                  <a:srgbClr val="FF0000"/>
                </a:solidFill>
              </a:rPr>
              <a:t>The number of items can be increased, decreased or removed from the cart. Or, all the items from the cart can be removed at once.</a:t>
            </a:r>
          </a:p>
        </p:txBody>
      </p:sp>
      <p:pic>
        <p:nvPicPr>
          <p:cNvPr id="4" name="Picture 3">
            <a:extLst>
              <a:ext uri="{FF2B5EF4-FFF2-40B4-BE49-F238E27FC236}">
                <a16:creationId xmlns:a16="http://schemas.microsoft.com/office/drawing/2014/main" id="{5EE4A603-91FE-4916-98D2-6C58FAA59C1F}"/>
              </a:ext>
            </a:extLst>
          </p:cNvPr>
          <p:cNvPicPr>
            <a:picLocks noChangeAspect="1"/>
          </p:cNvPicPr>
          <p:nvPr/>
        </p:nvPicPr>
        <p:blipFill>
          <a:blip r:embed="rId3"/>
          <a:stretch>
            <a:fillRect/>
          </a:stretch>
        </p:blipFill>
        <p:spPr>
          <a:xfrm>
            <a:off x="0" y="5469965"/>
            <a:ext cx="1929468" cy="1382533"/>
          </a:xfrm>
          <a:prstGeom prst="rect">
            <a:avLst/>
          </a:prstGeom>
        </p:spPr>
      </p:pic>
      <p:sp>
        <p:nvSpPr>
          <p:cNvPr id="7" name="Google Shape;135;ge9ca4e0376_1_677">
            <a:extLst>
              <a:ext uri="{FF2B5EF4-FFF2-40B4-BE49-F238E27FC236}">
                <a16:creationId xmlns:a16="http://schemas.microsoft.com/office/drawing/2014/main" id="{007C8E41-58D8-405A-8FBD-D88C504F89B8}"/>
              </a:ext>
            </a:extLst>
          </p:cNvPr>
          <p:cNvSpPr txBox="1"/>
          <p:nvPr/>
        </p:nvSpPr>
        <p:spPr>
          <a:xfrm>
            <a:off x="1929468" y="5935790"/>
            <a:ext cx="1026253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pic>
        <p:nvPicPr>
          <p:cNvPr id="13" name="Picture 12">
            <a:extLst>
              <a:ext uri="{FF2B5EF4-FFF2-40B4-BE49-F238E27FC236}">
                <a16:creationId xmlns:a16="http://schemas.microsoft.com/office/drawing/2014/main" id="{EC779C77-5E9E-4760-AB30-BB380FAD03EB}"/>
              </a:ext>
            </a:extLst>
          </p:cNvPr>
          <p:cNvPicPr>
            <a:picLocks noChangeAspect="1"/>
          </p:cNvPicPr>
          <p:nvPr/>
        </p:nvPicPr>
        <p:blipFill>
          <a:blip r:embed="rId4" cstate="print"/>
          <a:stretch>
            <a:fillRect/>
          </a:stretch>
        </p:blipFill>
        <p:spPr>
          <a:xfrm>
            <a:off x="28895" y="5502"/>
            <a:ext cx="2160632" cy="750568"/>
          </a:xfrm>
          <a:prstGeom prst="rect">
            <a:avLst/>
          </a:prstGeom>
        </p:spPr>
      </p:pic>
    </p:spTree>
    <p:extLst>
      <p:ext uri="{BB962C8B-B14F-4D97-AF65-F5344CB8AC3E}">
        <p14:creationId xmlns:p14="http://schemas.microsoft.com/office/powerpoint/2010/main" val="176383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C271-F1DA-4FE7-97DC-5F4387874D3E}"/>
              </a:ext>
            </a:extLst>
          </p:cNvPr>
          <p:cNvSpPr>
            <a:spLocks noGrp="1"/>
          </p:cNvSpPr>
          <p:nvPr>
            <p:ph type="title"/>
          </p:nvPr>
        </p:nvSpPr>
        <p:spPr>
          <a:xfrm>
            <a:off x="126562" y="4752687"/>
            <a:ext cx="2846398" cy="587401"/>
          </a:xfr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a:noAutofit/>
          </a:bodyPr>
          <a:lstStyle/>
          <a:p>
            <a:r>
              <a:rPr lang="en-IN" sz="1800" b="1" dirty="0">
                <a:solidFill>
                  <a:schemeClr val="tx1"/>
                </a:solidFill>
                <a:latin typeface="Times New Roman" panose="02020603050405020304" pitchFamily="18" charset="0"/>
                <a:cs typeface="Times New Roman" panose="02020603050405020304" pitchFamily="18" charset="0"/>
              </a:rPr>
              <a:t>Before adding the product</a:t>
            </a:r>
          </a:p>
        </p:txBody>
      </p:sp>
      <p:pic>
        <p:nvPicPr>
          <p:cNvPr id="8" name="Picture 7">
            <a:extLst>
              <a:ext uri="{FF2B5EF4-FFF2-40B4-BE49-F238E27FC236}">
                <a16:creationId xmlns:a16="http://schemas.microsoft.com/office/drawing/2014/main" id="{D514A7D6-72B2-4943-A4F6-58D5BF870C9F}"/>
              </a:ext>
            </a:extLst>
          </p:cNvPr>
          <p:cNvPicPr>
            <a:picLocks noChangeAspect="1"/>
          </p:cNvPicPr>
          <p:nvPr/>
        </p:nvPicPr>
        <p:blipFill>
          <a:blip r:embed="rId2"/>
          <a:stretch>
            <a:fillRect/>
          </a:stretch>
        </p:blipFill>
        <p:spPr>
          <a:xfrm>
            <a:off x="0" y="5668628"/>
            <a:ext cx="1694575" cy="1212456"/>
          </a:xfrm>
          <a:prstGeom prst="rect">
            <a:avLst/>
          </a:prstGeom>
        </p:spPr>
      </p:pic>
      <p:pic>
        <p:nvPicPr>
          <p:cNvPr id="9" name="Picture 8">
            <a:extLst>
              <a:ext uri="{FF2B5EF4-FFF2-40B4-BE49-F238E27FC236}">
                <a16:creationId xmlns:a16="http://schemas.microsoft.com/office/drawing/2014/main" id="{A9C6BB02-9AD2-4705-9721-91EA00F42594}"/>
              </a:ext>
            </a:extLst>
          </p:cNvPr>
          <p:cNvPicPr>
            <a:picLocks noChangeAspect="1"/>
          </p:cNvPicPr>
          <p:nvPr/>
        </p:nvPicPr>
        <p:blipFill>
          <a:blip r:embed="rId3" cstate="print"/>
          <a:stretch>
            <a:fillRect/>
          </a:stretch>
        </p:blipFill>
        <p:spPr>
          <a:xfrm>
            <a:off x="28895" y="5502"/>
            <a:ext cx="2160632" cy="750568"/>
          </a:xfrm>
          <a:prstGeom prst="rect">
            <a:avLst/>
          </a:prstGeom>
        </p:spPr>
      </p:pic>
      <p:sp>
        <p:nvSpPr>
          <p:cNvPr id="10" name="Subtitle 2">
            <a:extLst>
              <a:ext uri="{FF2B5EF4-FFF2-40B4-BE49-F238E27FC236}">
                <a16:creationId xmlns:a16="http://schemas.microsoft.com/office/drawing/2014/main" id="{2D861D2D-C11B-4BCE-9681-45B00C1804DF}"/>
              </a:ext>
            </a:extLst>
          </p:cNvPr>
          <p:cNvSpPr txBox="1">
            <a:spLocks/>
          </p:cNvSpPr>
          <p:nvPr/>
        </p:nvSpPr>
        <p:spPr>
          <a:xfrm>
            <a:off x="6880193" y="1100831"/>
            <a:ext cx="5311805" cy="5060271"/>
          </a:xfrm>
          <a:prstGeom prst="rect">
            <a:avLst/>
          </a:prstGeom>
          <a:solidFill>
            <a:schemeClr val="accent6">
              <a:lumMod val="60000"/>
              <a:lumOff val="40000"/>
              <a:alpha val="50000"/>
            </a:schemeClr>
          </a:solidFill>
          <a:ln>
            <a:noFill/>
          </a:ln>
        </p:spPr>
        <p:txBody>
          <a:bodyPr numCol="1">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b="1" dirty="0">
                <a:solidFill>
                  <a:srgbClr val="7030A0"/>
                </a:solidFill>
              </a:rPr>
              <a:t>-&gt;</a:t>
            </a:r>
            <a:r>
              <a:rPr lang="en-US" dirty="0">
                <a:solidFill>
                  <a:srgbClr val="FF0000"/>
                </a:solidFill>
              </a:rPr>
              <a:t>To add any product in the cart, hover on the div with class “</a:t>
            </a:r>
            <a:r>
              <a:rPr lang="en-US" dirty="0" err="1">
                <a:solidFill>
                  <a:srgbClr val="FF0000"/>
                </a:solidFill>
              </a:rPr>
              <a:t>img</a:t>
            </a:r>
            <a:r>
              <a:rPr lang="en-US" dirty="0">
                <a:solidFill>
                  <a:srgbClr val="FF0000"/>
                </a:solidFill>
              </a:rPr>
              <a:t>-container” </a:t>
            </a:r>
            <a:r>
              <a:rPr lang="en-US" dirty="0" err="1">
                <a:solidFill>
                  <a:srgbClr val="FF0000"/>
                </a:solidFill>
              </a:rPr>
              <a:t>i.e</a:t>
            </a:r>
            <a:r>
              <a:rPr lang="en-US" dirty="0">
                <a:solidFill>
                  <a:srgbClr val="FF0000"/>
                </a:solidFill>
              </a:rPr>
              <a:t> product image. On hovering, “ADD TO CART” appears on the item via CSS Transform Property. Click on “ADD TO CART” to add the product in your cart. After adding the product in your cart the button is disabled and its text is also changed to “IN CART”.</a:t>
            </a:r>
          </a:p>
          <a:p>
            <a:pPr marL="0" indent="0">
              <a:buNone/>
            </a:pPr>
            <a:r>
              <a:rPr lang="en-US" sz="1800" b="1" i="0" u="none" strike="noStrike" dirty="0">
                <a:solidFill>
                  <a:srgbClr val="7030A0"/>
                </a:solidFill>
                <a:effectLst/>
                <a:latin typeface="Courier New" panose="02070309020205020404" pitchFamily="49" charset="0"/>
              </a:rPr>
              <a:t>-&gt;</a:t>
            </a:r>
            <a:r>
              <a:rPr lang="en-IN" sz="1800" b="1" i="0" u="none" strike="noStrike" dirty="0">
                <a:solidFill>
                  <a:srgbClr val="002060"/>
                </a:solidFill>
                <a:effectLst/>
                <a:latin typeface="Courier New" panose="02070309020205020404" pitchFamily="49" charset="0"/>
              </a:rPr>
              <a:t>.</a:t>
            </a:r>
            <a:r>
              <a:rPr lang="en-IN" sz="1800" b="1" i="0" u="none" strike="noStrike" dirty="0" err="1">
                <a:solidFill>
                  <a:srgbClr val="002060"/>
                </a:solidFill>
                <a:effectLst/>
                <a:latin typeface="Courier New" panose="02070309020205020404" pitchFamily="49" charset="0"/>
              </a:rPr>
              <a:t>img-container:hover</a:t>
            </a:r>
            <a:r>
              <a:rPr lang="en-IN" sz="1800" b="1" i="0" u="none" strike="noStrike" dirty="0">
                <a:solidFill>
                  <a:srgbClr val="002060"/>
                </a:solidFill>
                <a:effectLst/>
                <a:latin typeface="Courier New" panose="02070309020205020404" pitchFamily="49" charset="0"/>
              </a:rPr>
              <a:t> .bag-</a:t>
            </a:r>
            <a:r>
              <a:rPr lang="en-IN" sz="1800" b="1" i="0" u="none" strike="noStrike" dirty="0" err="1">
                <a:solidFill>
                  <a:srgbClr val="002060"/>
                </a:solidFill>
                <a:effectLst/>
                <a:latin typeface="Courier New" panose="02070309020205020404" pitchFamily="49" charset="0"/>
              </a:rPr>
              <a:t>btn</a:t>
            </a:r>
            <a:r>
              <a:rPr lang="en-IN" sz="1800" b="1" i="0" u="none" strike="noStrike" dirty="0">
                <a:solidFill>
                  <a:srgbClr val="002060"/>
                </a:solidFill>
                <a:effectLst/>
                <a:latin typeface="Courier New" panose="02070309020205020404" pitchFamily="49" charset="0"/>
              </a:rPr>
              <a:t> {</a:t>
            </a:r>
            <a:endParaRPr lang="en-IN" b="0" dirty="0">
              <a:solidFill>
                <a:srgbClr val="002060"/>
              </a:solidFill>
              <a:effectLst/>
            </a:endParaRPr>
          </a:p>
          <a:p>
            <a:pPr marL="685800" indent="0" rtl="0">
              <a:spcBef>
                <a:spcPts val="0"/>
              </a:spcBef>
              <a:spcAft>
                <a:spcPts val="0"/>
              </a:spcAft>
              <a:buNone/>
            </a:pPr>
            <a:r>
              <a:rPr lang="en-IN" sz="1800" b="1" i="0" u="none" strike="noStrike" dirty="0">
                <a:solidFill>
                  <a:srgbClr val="002060"/>
                </a:solidFill>
                <a:effectLst/>
                <a:latin typeface="Courier New" panose="02070309020205020404" pitchFamily="49" charset="0"/>
              </a:rPr>
              <a:t> transform: </a:t>
            </a:r>
            <a:r>
              <a:rPr lang="en-IN" sz="1800" b="1" i="0" u="none" strike="noStrike" dirty="0" err="1">
                <a:solidFill>
                  <a:srgbClr val="002060"/>
                </a:solidFill>
                <a:effectLst/>
                <a:latin typeface="Courier New" panose="02070309020205020404" pitchFamily="49" charset="0"/>
              </a:rPr>
              <a:t>translateX</a:t>
            </a:r>
            <a:r>
              <a:rPr lang="en-IN" sz="1800" b="1" i="0" u="none" strike="noStrike" dirty="0">
                <a:solidFill>
                  <a:srgbClr val="002060"/>
                </a:solidFill>
                <a:effectLst/>
                <a:latin typeface="Courier New" panose="02070309020205020404" pitchFamily="49" charset="0"/>
              </a:rPr>
              <a:t>(0);</a:t>
            </a:r>
            <a:endParaRPr lang="en-IN" dirty="0">
              <a:solidFill>
                <a:srgbClr val="002060"/>
              </a:solidFill>
            </a:endParaRPr>
          </a:p>
          <a:p>
            <a:pPr marL="685800" indent="0" rtl="0">
              <a:spcBef>
                <a:spcPts val="0"/>
              </a:spcBef>
              <a:spcAft>
                <a:spcPts val="0"/>
              </a:spcAft>
              <a:buNone/>
            </a:pPr>
            <a:r>
              <a:rPr lang="en-IN" sz="1800" b="1" i="0" u="none" strike="noStrike" dirty="0">
                <a:solidFill>
                  <a:srgbClr val="002060"/>
                </a:solidFill>
                <a:effectLst/>
                <a:latin typeface="Courier New" panose="02070309020205020404" pitchFamily="49" charset="0"/>
              </a:rPr>
              <a:t>}</a:t>
            </a:r>
            <a:endParaRPr lang="en-IN" b="0" dirty="0">
              <a:solidFill>
                <a:srgbClr val="002060"/>
              </a:solidFill>
              <a:effectLst/>
            </a:endParaRPr>
          </a:p>
          <a:p>
            <a:pPr marL="0" indent="0">
              <a:buNone/>
            </a:pPr>
            <a:br>
              <a:rPr lang="en-IN" dirty="0"/>
            </a:br>
            <a:endParaRPr lang="en-US" dirty="0">
              <a:solidFill>
                <a:srgbClr val="FF0000"/>
              </a:solidFill>
            </a:endParaRPr>
          </a:p>
        </p:txBody>
      </p:sp>
      <p:pic>
        <p:nvPicPr>
          <p:cNvPr id="15" name="Picture 14">
            <a:extLst>
              <a:ext uri="{FF2B5EF4-FFF2-40B4-BE49-F238E27FC236}">
                <a16:creationId xmlns:a16="http://schemas.microsoft.com/office/drawing/2014/main" id="{A5DCC48B-C6D2-4414-B5FE-775217F8F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10" y="1887448"/>
            <a:ext cx="2743583" cy="2695951"/>
          </a:xfrm>
          <a:prstGeom prst="rect">
            <a:avLst/>
          </a:prstGeom>
        </p:spPr>
      </p:pic>
      <p:pic>
        <p:nvPicPr>
          <p:cNvPr id="17" name="Picture 16">
            <a:extLst>
              <a:ext uri="{FF2B5EF4-FFF2-40B4-BE49-F238E27FC236}">
                <a16:creationId xmlns:a16="http://schemas.microsoft.com/office/drawing/2014/main" id="{BF87A198-907B-4253-9C1A-944868EAF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627" y="1887448"/>
            <a:ext cx="2886478" cy="2781688"/>
          </a:xfrm>
          <a:prstGeom prst="rect">
            <a:avLst/>
          </a:prstGeom>
        </p:spPr>
      </p:pic>
      <p:sp>
        <p:nvSpPr>
          <p:cNvPr id="19" name="Title 1">
            <a:extLst>
              <a:ext uri="{FF2B5EF4-FFF2-40B4-BE49-F238E27FC236}">
                <a16:creationId xmlns:a16="http://schemas.microsoft.com/office/drawing/2014/main" id="{06BE46CC-359A-414A-A2FC-AEB1EF45A86C}"/>
              </a:ext>
            </a:extLst>
          </p:cNvPr>
          <p:cNvSpPr txBox="1">
            <a:spLocks/>
          </p:cNvSpPr>
          <p:nvPr/>
        </p:nvSpPr>
        <p:spPr>
          <a:xfrm>
            <a:off x="2393366" y="-32890"/>
            <a:ext cx="9798634" cy="1049235"/>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a:latin typeface="Times New Roman" panose="02020603050405020304" pitchFamily="18" charset="0"/>
                <a:cs typeface="Times New Roman" panose="02020603050405020304" pitchFamily="18" charset="0"/>
              </a:rPr>
              <a:t>Features and Methodology</a:t>
            </a:r>
            <a:endParaRPr lang="en-IN" sz="3600" b="1" dirty="0">
              <a:latin typeface="Times New Roman" panose="02020603050405020304" pitchFamily="18" charset="0"/>
              <a:cs typeface="Times New Roman" panose="02020603050405020304" pitchFamily="18" charset="0"/>
            </a:endParaRPr>
          </a:p>
        </p:txBody>
      </p:sp>
      <p:sp>
        <p:nvSpPr>
          <p:cNvPr id="20" name="Title 1">
            <a:extLst>
              <a:ext uri="{FF2B5EF4-FFF2-40B4-BE49-F238E27FC236}">
                <a16:creationId xmlns:a16="http://schemas.microsoft.com/office/drawing/2014/main" id="{94025A8B-86F0-4A11-B619-4023335B8DC7}"/>
              </a:ext>
            </a:extLst>
          </p:cNvPr>
          <p:cNvSpPr txBox="1">
            <a:spLocks/>
          </p:cNvSpPr>
          <p:nvPr/>
        </p:nvSpPr>
        <p:spPr>
          <a:xfrm>
            <a:off x="3791627" y="4752687"/>
            <a:ext cx="2886478" cy="587401"/>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800" b="1" dirty="0">
                <a:solidFill>
                  <a:schemeClr val="tx1"/>
                </a:solidFill>
                <a:latin typeface="Times New Roman" panose="02020603050405020304" pitchFamily="18" charset="0"/>
                <a:cs typeface="Times New Roman" panose="02020603050405020304" pitchFamily="18" charset="0"/>
              </a:rPr>
              <a:t>After adding the product</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31996B80-A213-4842-B4DA-328A1844A6A0}"/>
              </a:ext>
            </a:extLst>
          </p:cNvPr>
          <p:cNvSpPr txBox="1">
            <a:spLocks/>
          </p:cNvSpPr>
          <p:nvPr/>
        </p:nvSpPr>
        <p:spPr>
          <a:xfrm>
            <a:off x="2189527" y="1192733"/>
            <a:ext cx="3757057" cy="587401"/>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Adding the product to Cart</a:t>
            </a:r>
            <a:endParaRPr lang="en-IN" sz="2400" b="1" dirty="0">
              <a:latin typeface="Times New Roman" panose="02020603050405020304" pitchFamily="18" charset="0"/>
              <a:cs typeface="Times New Roman" panose="02020603050405020304" pitchFamily="18" charset="0"/>
            </a:endParaRPr>
          </a:p>
        </p:txBody>
      </p:sp>
      <p:sp>
        <p:nvSpPr>
          <p:cNvPr id="12" name="Google Shape;135;ge9ca4e0376_1_677">
            <a:extLst>
              <a:ext uri="{FF2B5EF4-FFF2-40B4-BE49-F238E27FC236}">
                <a16:creationId xmlns:a16="http://schemas.microsoft.com/office/drawing/2014/main" id="{B372C673-BDD1-4790-AB68-D00CA525DA6C}"/>
              </a:ext>
            </a:extLst>
          </p:cNvPr>
          <p:cNvSpPr txBox="1"/>
          <p:nvPr/>
        </p:nvSpPr>
        <p:spPr>
          <a:xfrm>
            <a:off x="1694576" y="5935790"/>
            <a:ext cx="10497424"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193715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4D769-A39C-45FE-8ECA-39FACE098477}"/>
              </a:ext>
            </a:extLst>
          </p:cNvPr>
          <p:cNvPicPr>
            <a:picLocks noChangeAspect="1"/>
          </p:cNvPicPr>
          <p:nvPr/>
        </p:nvPicPr>
        <p:blipFill>
          <a:blip r:embed="rId2"/>
          <a:stretch>
            <a:fillRect/>
          </a:stretch>
        </p:blipFill>
        <p:spPr>
          <a:xfrm>
            <a:off x="0" y="5532078"/>
            <a:ext cx="1845578" cy="1320498"/>
          </a:xfrm>
          <a:prstGeom prst="rect">
            <a:avLst/>
          </a:prstGeom>
        </p:spPr>
      </p:pic>
      <p:pic>
        <p:nvPicPr>
          <p:cNvPr id="8" name="Picture 7">
            <a:extLst>
              <a:ext uri="{FF2B5EF4-FFF2-40B4-BE49-F238E27FC236}">
                <a16:creationId xmlns:a16="http://schemas.microsoft.com/office/drawing/2014/main" id="{0741CF02-653F-43CB-878E-A08BE555EB9E}"/>
              </a:ext>
            </a:extLst>
          </p:cNvPr>
          <p:cNvPicPr>
            <a:picLocks noChangeAspect="1"/>
          </p:cNvPicPr>
          <p:nvPr/>
        </p:nvPicPr>
        <p:blipFill>
          <a:blip r:embed="rId3" cstate="print"/>
          <a:stretch>
            <a:fillRect/>
          </a:stretch>
        </p:blipFill>
        <p:spPr>
          <a:xfrm>
            <a:off x="28895" y="5501"/>
            <a:ext cx="2300100" cy="799017"/>
          </a:xfrm>
          <a:prstGeom prst="rect">
            <a:avLst/>
          </a:prstGeom>
        </p:spPr>
      </p:pic>
      <p:sp>
        <p:nvSpPr>
          <p:cNvPr id="9" name="Title 1">
            <a:extLst>
              <a:ext uri="{FF2B5EF4-FFF2-40B4-BE49-F238E27FC236}">
                <a16:creationId xmlns:a16="http://schemas.microsoft.com/office/drawing/2014/main" id="{1D92E679-D59C-4906-829C-E9AD71A5A098}"/>
              </a:ext>
            </a:extLst>
          </p:cNvPr>
          <p:cNvSpPr txBox="1">
            <a:spLocks/>
          </p:cNvSpPr>
          <p:nvPr/>
        </p:nvSpPr>
        <p:spPr>
          <a:xfrm>
            <a:off x="2402144" y="0"/>
            <a:ext cx="9798634" cy="1049235"/>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600" b="1" dirty="0">
                <a:latin typeface="Times New Roman" panose="02020603050405020304" pitchFamily="18" charset="0"/>
                <a:cs typeface="Times New Roman" panose="02020603050405020304" pitchFamily="18" charset="0"/>
              </a:rPr>
              <a:t>Features and Methodology</a:t>
            </a:r>
            <a:endParaRPr lang="en-IN" sz="3600" b="1" dirty="0">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CDC18DB6-0B5F-4F85-9E0D-4F2790CA66B0}"/>
              </a:ext>
            </a:extLst>
          </p:cNvPr>
          <p:cNvSpPr txBox="1">
            <a:spLocks/>
          </p:cNvSpPr>
          <p:nvPr/>
        </p:nvSpPr>
        <p:spPr>
          <a:xfrm>
            <a:off x="2402144" y="1216506"/>
            <a:ext cx="3757057" cy="587401"/>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Displaying added products in Cart</a:t>
            </a:r>
            <a:endParaRPr lang="en-IN" sz="1800" b="1"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C761B8DF-5E93-430B-80C7-4B8F26BAFA64}"/>
              </a:ext>
            </a:extLst>
          </p:cNvPr>
          <p:cNvSpPr txBox="1">
            <a:spLocks/>
          </p:cNvSpPr>
          <p:nvPr/>
        </p:nvSpPr>
        <p:spPr>
          <a:xfrm>
            <a:off x="6880195" y="1132056"/>
            <a:ext cx="5311805" cy="5060271"/>
          </a:xfrm>
          <a:prstGeom prst="rect">
            <a:avLst/>
          </a:prstGeom>
          <a:solidFill>
            <a:schemeClr val="accent6">
              <a:lumMod val="60000"/>
              <a:lumOff val="40000"/>
              <a:alpha val="50000"/>
            </a:schemeClr>
          </a:solidFill>
          <a:ln>
            <a:noFill/>
          </a:ln>
        </p:spPr>
        <p:txBody>
          <a:bodyPr numCol="1">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b="1" dirty="0">
                <a:solidFill>
                  <a:srgbClr val="7030A0"/>
                </a:solidFill>
              </a:rPr>
              <a:t>-&gt;</a:t>
            </a:r>
            <a:r>
              <a:rPr lang="en-US" sz="1800" b="1" dirty="0">
                <a:solidFill>
                  <a:srgbClr val="FF0000"/>
                </a:solidFill>
              </a:rPr>
              <a:t>After clicking the “Add to Cart” button the added product is displayed in the cart. Cart value is also updated using the “</a:t>
            </a:r>
            <a:r>
              <a:rPr lang="en-US" sz="1800" b="1" dirty="0" err="1">
                <a:solidFill>
                  <a:srgbClr val="FF0000"/>
                </a:solidFill>
              </a:rPr>
              <a:t>setCartValues</a:t>
            </a:r>
            <a:r>
              <a:rPr lang="en-US" sz="1800" b="1" dirty="0">
                <a:solidFill>
                  <a:srgbClr val="FF0000"/>
                </a:solidFill>
              </a:rPr>
              <a:t>()” of UI Class in which total price and item count is updated then the cart is displayed using “</a:t>
            </a:r>
            <a:r>
              <a:rPr lang="en-US" sz="1800" b="1" dirty="0" err="1">
                <a:solidFill>
                  <a:srgbClr val="FF0000"/>
                </a:solidFill>
              </a:rPr>
              <a:t>showCart</a:t>
            </a:r>
            <a:r>
              <a:rPr lang="en-US" sz="1800" b="1" dirty="0">
                <a:solidFill>
                  <a:srgbClr val="FF0000"/>
                </a:solidFill>
              </a:rPr>
              <a:t>()” of same class in which “</a:t>
            </a:r>
            <a:r>
              <a:rPr lang="en-US" sz="1800" b="1" dirty="0" err="1">
                <a:solidFill>
                  <a:srgbClr val="FF0000"/>
                </a:solidFill>
              </a:rPr>
              <a:t>transparentBcg</a:t>
            </a:r>
            <a:r>
              <a:rPr lang="en-US" sz="1800" b="1" dirty="0">
                <a:solidFill>
                  <a:srgbClr val="FF0000"/>
                </a:solidFill>
              </a:rPr>
              <a:t>” class is added to “cart-overlay”</a:t>
            </a:r>
            <a:r>
              <a:rPr lang="en-US" sz="1600" b="1" dirty="0">
                <a:solidFill>
                  <a:srgbClr val="FF0000"/>
                </a:solidFill>
              </a:rPr>
              <a:t>.</a:t>
            </a:r>
          </a:p>
          <a:p>
            <a:pPr indent="0" rtl="0">
              <a:spcBef>
                <a:spcPts val="100"/>
              </a:spcBef>
              <a:spcAft>
                <a:spcPts val="0"/>
              </a:spcAft>
              <a:buNone/>
            </a:pPr>
            <a:endParaRPr lang="en-IN" sz="1000" dirty="0"/>
          </a:p>
          <a:p>
            <a:pPr indent="0" rtl="0">
              <a:spcBef>
                <a:spcPts val="100"/>
              </a:spcBef>
              <a:spcAft>
                <a:spcPts val="0"/>
              </a:spcAft>
              <a:buNone/>
            </a:pPr>
            <a:r>
              <a:rPr lang="en-IN" sz="2400" b="1" dirty="0">
                <a:solidFill>
                  <a:srgbClr val="7030A0"/>
                </a:solidFill>
              </a:rPr>
              <a:t>-&gt;</a:t>
            </a:r>
            <a:r>
              <a:rPr lang="en-IN" sz="11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button.addEventListener</a:t>
            </a:r>
            <a:r>
              <a:rPr lang="en-IN" sz="1200" b="0" i="0" u="none" strike="noStrike" dirty="0">
                <a:solidFill>
                  <a:srgbClr val="002060"/>
                </a:solidFill>
                <a:effectLst/>
                <a:latin typeface="Courier New" panose="02070309020205020404" pitchFamily="49" charset="0"/>
              </a:rPr>
              <a:t>('click',(event)=&gt;{</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event.target.innerText</a:t>
            </a:r>
            <a:r>
              <a:rPr lang="en-IN" sz="1200" b="0" i="0" u="none" strike="noStrike" dirty="0">
                <a:solidFill>
                  <a:srgbClr val="002060"/>
                </a:solidFill>
                <a:effectLst/>
                <a:latin typeface="Courier New" panose="02070309020205020404" pitchFamily="49" charset="0"/>
              </a:rPr>
              <a:t>= "In Cart";</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event.target.disabled</a:t>
            </a:r>
            <a:r>
              <a:rPr lang="en-IN" sz="1200" b="0" i="0" u="none" strike="noStrike" dirty="0">
                <a:solidFill>
                  <a:srgbClr val="002060"/>
                </a:solidFill>
                <a:effectLst/>
                <a:latin typeface="Courier New" panose="02070309020205020404" pitchFamily="49" charset="0"/>
              </a:rPr>
              <a:t>= true;</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let </a:t>
            </a:r>
            <a:r>
              <a:rPr lang="en-IN" sz="1200" b="0" i="0" u="none" strike="noStrike" dirty="0" err="1">
                <a:solidFill>
                  <a:srgbClr val="002060"/>
                </a:solidFill>
                <a:effectLst/>
                <a:latin typeface="Courier New" panose="02070309020205020404" pitchFamily="49" charset="0"/>
              </a:rPr>
              <a:t>cartItem</a:t>
            </a: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Storage.getProduct</a:t>
            </a:r>
            <a:r>
              <a:rPr lang="en-IN" sz="1200" b="0" i="0" u="none" strike="noStrike" dirty="0">
                <a:solidFill>
                  <a:srgbClr val="002060"/>
                </a:solidFill>
                <a:effectLst/>
                <a:latin typeface="Courier New" panose="02070309020205020404" pitchFamily="49" charset="0"/>
              </a:rPr>
              <a:t>(id), amount: 1};</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Storage.saveCart</a:t>
            </a:r>
            <a:r>
              <a:rPr lang="en-IN" sz="1200" b="0" i="0" u="none" strike="noStrike" dirty="0">
                <a:solidFill>
                  <a:srgbClr val="002060"/>
                </a:solidFill>
                <a:effectLst/>
                <a:latin typeface="Courier New" panose="02070309020205020404" pitchFamily="49" charset="0"/>
              </a:rPr>
              <a:t>(cart)</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this.setCartValues</a:t>
            </a:r>
            <a:r>
              <a:rPr lang="en-IN" sz="1200" b="0" i="0" u="none" strike="noStrike" dirty="0">
                <a:solidFill>
                  <a:srgbClr val="002060"/>
                </a:solidFill>
                <a:effectLst/>
                <a:latin typeface="Courier New" panose="02070309020205020404" pitchFamily="49" charset="0"/>
              </a:rPr>
              <a:t>(cart);</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this.addCartItem</a:t>
            </a:r>
            <a:r>
              <a:rPr lang="en-IN" sz="1200" b="0" i="0" u="none" strike="noStrike" dirty="0">
                <a:solidFill>
                  <a:srgbClr val="002060"/>
                </a:solidFill>
                <a:effectLst/>
                <a:latin typeface="Courier New" panose="02070309020205020404" pitchFamily="49" charset="0"/>
              </a:rPr>
              <a:t>(</a:t>
            </a:r>
            <a:r>
              <a:rPr lang="en-IN" sz="1200" b="0" i="0" u="none" strike="noStrike" dirty="0" err="1">
                <a:solidFill>
                  <a:srgbClr val="002060"/>
                </a:solidFill>
                <a:effectLst/>
                <a:latin typeface="Courier New" panose="02070309020205020404" pitchFamily="49" charset="0"/>
              </a:rPr>
              <a:t>cartItem</a:t>
            </a:r>
            <a:r>
              <a:rPr lang="en-IN" sz="1200" b="0" i="0" u="none" strike="noStrike" dirty="0">
                <a:solidFill>
                  <a:srgbClr val="002060"/>
                </a:solidFill>
                <a:effectLst/>
                <a:latin typeface="Courier New" panose="02070309020205020404" pitchFamily="49" charset="0"/>
              </a:rPr>
              <a:t>);</a:t>
            </a:r>
            <a:endParaRPr lang="en-IN" sz="1400" b="0" dirty="0">
              <a:solidFill>
                <a:srgbClr val="002060"/>
              </a:solidFill>
              <a:effectLst/>
            </a:endParaRPr>
          </a:p>
          <a:p>
            <a:pPr indent="0" rtl="0">
              <a:spcBef>
                <a:spcPts val="0"/>
              </a:spcBef>
              <a:spcAft>
                <a:spcPts val="0"/>
              </a:spcAft>
              <a:buNone/>
            </a:pPr>
            <a:r>
              <a:rPr lang="en-IN" sz="1200" b="0" i="0" u="none" strike="noStrike" dirty="0">
                <a:solidFill>
                  <a:srgbClr val="002060"/>
                </a:solidFill>
                <a:effectLst/>
                <a:latin typeface="Courier New" panose="02070309020205020404" pitchFamily="49" charset="0"/>
              </a:rPr>
              <a:t>     </a:t>
            </a:r>
            <a:r>
              <a:rPr lang="en-IN" sz="1200" b="0" i="0" u="none" strike="noStrike" dirty="0" err="1">
                <a:solidFill>
                  <a:srgbClr val="002060"/>
                </a:solidFill>
                <a:effectLst/>
                <a:latin typeface="Courier New" panose="02070309020205020404" pitchFamily="49" charset="0"/>
              </a:rPr>
              <a:t>this.showCart</a:t>
            </a:r>
            <a:r>
              <a:rPr lang="en-IN" sz="1200" b="0" i="0" u="none" strike="noStrike" dirty="0">
                <a:solidFill>
                  <a:srgbClr val="002060"/>
                </a:solidFill>
                <a:effectLst/>
                <a:latin typeface="Courier New" panose="02070309020205020404" pitchFamily="49" charset="0"/>
              </a:rPr>
              <a:t>();</a:t>
            </a:r>
            <a:endParaRPr lang="en-IN" sz="1400" b="0" dirty="0">
              <a:solidFill>
                <a:srgbClr val="002060"/>
              </a:solidFill>
              <a:effectLst/>
            </a:endParaRPr>
          </a:p>
          <a:p>
            <a:pPr indent="0" rtl="0">
              <a:spcBef>
                <a:spcPts val="0"/>
              </a:spcBef>
              <a:spcAft>
                <a:spcPts val="100"/>
              </a:spcAft>
              <a:buNone/>
            </a:pPr>
            <a:r>
              <a:rPr lang="en-IN" sz="1200" b="0" i="0" u="none" strike="noStrike" dirty="0">
                <a:solidFill>
                  <a:srgbClr val="002060"/>
                </a:solidFill>
                <a:effectLst/>
                <a:latin typeface="Courier New" panose="02070309020205020404" pitchFamily="49" charset="0"/>
              </a:rPr>
              <a:t>  });</a:t>
            </a:r>
            <a:endParaRPr lang="en-IN" sz="1400" b="0" dirty="0">
              <a:solidFill>
                <a:srgbClr val="002060"/>
              </a:solidFill>
              <a:effectLst/>
            </a:endParaRPr>
          </a:p>
          <a:p>
            <a:pPr marL="0" indent="0">
              <a:buNone/>
            </a:pPr>
            <a:br>
              <a:rPr lang="en-IN" dirty="0"/>
            </a:br>
            <a:endParaRPr lang="en-US" dirty="0">
              <a:solidFill>
                <a:srgbClr val="FF0000"/>
              </a:solidFill>
            </a:endParaRPr>
          </a:p>
        </p:txBody>
      </p:sp>
      <p:pic>
        <p:nvPicPr>
          <p:cNvPr id="15" name="Picture 14">
            <a:extLst>
              <a:ext uri="{FF2B5EF4-FFF2-40B4-BE49-F238E27FC236}">
                <a16:creationId xmlns:a16="http://schemas.microsoft.com/office/drawing/2014/main" id="{98D81E8A-4C90-4DB6-95D3-07205E89F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00302"/>
            <a:ext cx="3043781" cy="2245561"/>
          </a:xfrm>
          <a:prstGeom prst="rect">
            <a:avLst/>
          </a:prstGeom>
        </p:spPr>
      </p:pic>
      <p:pic>
        <p:nvPicPr>
          <p:cNvPr id="17" name="Picture 16">
            <a:extLst>
              <a:ext uri="{FF2B5EF4-FFF2-40B4-BE49-F238E27FC236}">
                <a16:creationId xmlns:a16="http://schemas.microsoft.com/office/drawing/2014/main" id="{CA44E807-CF70-44B3-A618-B2DB7E832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844" y="2200302"/>
            <a:ext cx="3043781" cy="2248089"/>
          </a:xfrm>
          <a:prstGeom prst="rect">
            <a:avLst/>
          </a:prstGeom>
        </p:spPr>
      </p:pic>
      <p:sp>
        <p:nvSpPr>
          <p:cNvPr id="18" name="Title 1">
            <a:extLst>
              <a:ext uri="{FF2B5EF4-FFF2-40B4-BE49-F238E27FC236}">
                <a16:creationId xmlns:a16="http://schemas.microsoft.com/office/drawing/2014/main" id="{D12EE8E5-3001-4051-AC86-F8DB29370F98}"/>
              </a:ext>
            </a:extLst>
          </p:cNvPr>
          <p:cNvSpPr>
            <a:spLocks noGrp="1"/>
          </p:cNvSpPr>
          <p:nvPr>
            <p:ph type="title"/>
          </p:nvPr>
        </p:nvSpPr>
        <p:spPr>
          <a:xfrm>
            <a:off x="197383" y="4759588"/>
            <a:ext cx="2846398" cy="587401"/>
          </a:xfr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a:noAutofit/>
          </a:bodyPr>
          <a:lstStyle/>
          <a:p>
            <a:r>
              <a:rPr lang="en-IN" sz="1800" b="1" dirty="0">
                <a:solidFill>
                  <a:schemeClr val="tx1"/>
                </a:solidFill>
                <a:latin typeface="Times New Roman" panose="02020603050405020304" pitchFamily="18" charset="0"/>
                <a:cs typeface="Times New Roman" panose="02020603050405020304" pitchFamily="18" charset="0"/>
              </a:rPr>
              <a:t>Cart before adding any product</a:t>
            </a:r>
          </a:p>
        </p:txBody>
      </p:sp>
      <p:sp>
        <p:nvSpPr>
          <p:cNvPr id="19" name="Title 1">
            <a:extLst>
              <a:ext uri="{FF2B5EF4-FFF2-40B4-BE49-F238E27FC236}">
                <a16:creationId xmlns:a16="http://schemas.microsoft.com/office/drawing/2014/main" id="{79E92C52-2F76-4641-8749-A46279E0E7A3}"/>
              </a:ext>
            </a:extLst>
          </p:cNvPr>
          <p:cNvSpPr txBox="1">
            <a:spLocks/>
          </p:cNvSpPr>
          <p:nvPr/>
        </p:nvSpPr>
        <p:spPr>
          <a:xfrm>
            <a:off x="3791627" y="4752687"/>
            <a:ext cx="2886478" cy="587401"/>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1800" b="1" dirty="0">
                <a:solidFill>
                  <a:schemeClr val="tx1"/>
                </a:solidFill>
                <a:latin typeface="Times New Roman" panose="02020603050405020304" pitchFamily="18" charset="0"/>
                <a:cs typeface="Times New Roman" panose="02020603050405020304" pitchFamily="18" charset="0"/>
              </a:rPr>
              <a:t>Cart after adding a product</a:t>
            </a:r>
          </a:p>
        </p:txBody>
      </p:sp>
      <p:sp>
        <p:nvSpPr>
          <p:cNvPr id="12" name="Google Shape;135;ge9ca4e0376_1_677">
            <a:extLst>
              <a:ext uri="{FF2B5EF4-FFF2-40B4-BE49-F238E27FC236}">
                <a16:creationId xmlns:a16="http://schemas.microsoft.com/office/drawing/2014/main" id="{E7D76A8A-8F15-48F3-AB1B-5651FF9BE7D2}"/>
              </a:ext>
            </a:extLst>
          </p:cNvPr>
          <p:cNvSpPr txBox="1"/>
          <p:nvPr/>
        </p:nvSpPr>
        <p:spPr>
          <a:xfrm>
            <a:off x="1845578" y="5935790"/>
            <a:ext cx="1034642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304297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C271-F1DA-4FE7-97DC-5F4387874D3E}"/>
              </a:ext>
            </a:extLst>
          </p:cNvPr>
          <p:cNvSpPr>
            <a:spLocks noGrp="1"/>
          </p:cNvSpPr>
          <p:nvPr>
            <p:ph type="title"/>
          </p:nvPr>
        </p:nvSpPr>
        <p:spPr>
          <a:xfrm>
            <a:off x="2468297" y="0"/>
            <a:ext cx="9694808" cy="1027122"/>
          </a:xfr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a:normAutofit/>
          </a:bodyPr>
          <a:lstStyle/>
          <a:p>
            <a:r>
              <a:rPr lang="en-IN" sz="3600" b="1" dirty="0">
                <a:latin typeface="Times New Roman" panose="02020603050405020304" pitchFamily="18" charset="0"/>
                <a:cs typeface="Times New Roman" panose="02020603050405020304" pitchFamily="18" charset="0"/>
              </a:rPr>
              <a:t>Features and Methodology</a:t>
            </a:r>
          </a:p>
        </p:txBody>
      </p:sp>
      <p:pic>
        <p:nvPicPr>
          <p:cNvPr id="3" name="Picture 2">
            <a:extLst>
              <a:ext uri="{FF2B5EF4-FFF2-40B4-BE49-F238E27FC236}">
                <a16:creationId xmlns:a16="http://schemas.microsoft.com/office/drawing/2014/main" id="{4594D769-A39C-45FE-8ECA-39FACE098477}"/>
              </a:ext>
            </a:extLst>
          </p:cNvPr>
          <p:cNvPicPr>
            <a:picLocks noChangeAspect="1"/>
          </p:cNvPicPr>
          <p:nvPr/>
        </p:nvPicPr>
        <p:blipFill>
          <a:blip r:embed="rId2"/>
          <a:stretch>
            <a:fillRect/>
          </a:stretch>
        </p:blipFill>
        <p:spPr>
          <a:xfrm>
            <a:off x="0" y="5532078"/>
            <a:ext cx="1845578" cy="1320498"/>
          </a:xfrm>
          <a:prstGeom prst="rect">
            <a:avLst/>
          </a:prstGeom>
        </p:spPr>
      </p:pic>
      <p:pic>
        <p:nvPicPr>
          <p:cNvPr id="8" name="Picture 7">
            <a:extLst>
              <a:ext uri="{FF2B5EF4-FFF2-40B4-BE49-F238E27FC236}">
                <a16:creationId xmlns:a16="http://schemas.microsoft.com/office/drawing/2014/main" id="{0741CF02-653F-43CB-878E-A08BE555EB9E}"/>
              </a:ext>
            </a:extLst>
          </p:cNvPr>
          <p:cNvPicPr>
            <a:picLocks noChangeAspect="1"/>
          </p:cNvPicPr>
          <p:nvPr/>
        </p:nvPicPr>
        <p:blipFill>
          <a:blip r:embed="rId3" cstate="print"/>
          <a:stretch>
            <a:fillRect/>
          </a:stretch>
        </p:blipFill>
        <p:spPr>
          <a:xfrm>
            <a:off x="28895" y="5501"/>
            <a:ext cx="2300100" cy="799017"/>
          </a:xfrm>
          <a:prstGeom prst="rect">
            <a:avLst/>
          </a:prstGeom>
        </p:spPr>
      </p:pic>
      <p:sp>
        <p:nvSpPr>
          <p:cNvPr id="10" name="Title 1">
            <a:extLst>
              <a:ext uri="{FF2B5EF4-FFF2-40B4-BE49-F238E27FC236}">
                <a16:creationId xmlns:a16="http://schemas.microsoft.com/office/drawing/2014/main" id="{82DA7D03-4365-488F-84F5-29C332947623}"/>
              </a:ext>
            </a:extLst>
          </p:cNvPr>
          <p:cNvSpPr txBox="1">
            <a:spLocks/>
          </p:cNvSpPr>
          <p:nvPr/>
        </p:nvSpPr>
        <p:spPr>
          <a:xfrm>
            <a:off x="2468297" y="1391655"/>
            <a:ext cx="3062491" cy="432235"/>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1800" b="1" dirty="0">
                <a:latin typeface="Times New Roman" panose="02020603050405020304" pitchFamily="18" charset="0"/>
                <a:cs typeface="Times New Roman" panose="02020603050405020304" pitchFamily="18" charset="0"/>
              </a:rPr>
              <a:t>Use of Arrow keys in Cart</a:t>
            </a:r>
          </a:p>
        </p:txBody>
      </p:sp>
      <p:sp>
        <p:nvSpPr>
          <p:cNvPr id="13" name="Subtitle 2">
            <a:extLst>
              <a:ext uri="{FF2B5EF4-FFF2-40B4-BE49-F238E27FC236}">
                <a16:creationId xmlns:a16="http://schemas.microsoft.com/office/drawing/2014/main" id="{A65FE834-4F98-4972-AC06-974DEAA78296}"/>
              </a:ext>
            </a:extLst>
          </p:cNvPr>
          <p:cNvSpPr txBox="1">
            <a:spLocks/>
          </p:cNvSpPr>
          <p:nvPr/>
        </p:nvSpPr>
        <p:spPr>
          <a:xfrm>
            <a:off x="6880195" y="1132057"/>
            <a:ext cx="5311805" cy="5024904"/>
          </a:xfrm>
          <a:prstGeom prst="rect">
            <a:avLst/>
          </a:prstGeom>
          <a:solidFill>
            <a:schemeClr val="accent6">
              <a:lumMod val="60000"/>
              <a:lumOff val="40000"/>
              <a:alpha val="50000"/>
            </a:schemeClr>
          </a:solidFill>
          <a:ln>
            <a:noFill/>
          </a:ln>
        </p:spPr>
        <p:txBody>
          <a:bodyPr numCol="1">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buNone/>
            </a:pPr>
            <a:r>
              <a:rPr lang="en-US" b="1" dirty="0">
                <a:solidFill>
                  <a:srgbClr val="7030A0"/>
                </a:solidFill>
              </a:rPr>
              <a:t>-&gt;</a:t>
            </a:r>
            <a:r>
              <a:rPr lang="en-US" sz="1600" b="1" dirty="0">
                <a:solidFill>
                  <a:srgbClr val="FF0000"/>
                </a:solidFill>
              </a:rPr>
              <a:t>Arrow keys in cart are used to increase or decrease the quantity of products added in the cart. These are imported from Favicon (an online icon generator tool). These buttons are targeted using “fa-chevron-up” and “fa-chevron-down” classes respectively. The targeted id of the product is then checked whether the item is already in the cart or not. I in the cart the quantity increases/decreases on clicking up-arrow/down-arrow button.</a:t>
            </a:r>
          </a:p>
          <a:p>
            <a:pPr marL="0" indent="0">
              <a:lnSpc>
                <a:spcPct val="100000"/>
              </a:lnSpc>
              <a:buNone/>
            </a:pPr>
            <a:r>
              <a:rPr lang="en-IN" b="1" dirty="0">
                <a:solidFill>
                  <a:srgbClr val="7030A0"/>
                </a:solidFill>
              </a:rPr>
              <a:t>-&gt;</a:t>
            </a:r>
            <a:r>
              <a:rPr lang="en-IN" sz="700" b="0" i="0" u="none" strike="noStrike" dirty="0">
                <a:solidFill>
                  <a:srgbClr val="002060"/>
                </a:solidFill>
                <a:effectLst/>
                <a:latin typeface="Courier New" panose="02070309020205020404" pitchFamily="49" charset="0"/>
              </a:rPr>
              <a:t> </a:t>
            </a:r>
            <a:r>
              <a:rPr lang="en-IN" sz="1200" b="1" i="0" u="none" strike="noStrike" dirty="0">
                <a:solidFill>
                  <a:srgbClr val="002060"/>
                </a:solidFill>
                <a:effectLst/>
                <a:latin typeface="Courier New" panose="02070309020205020404" pitchFamily="49" charset="0"/>
              </a:rPr>
              <a:t>if(</a:t>
            </a:r>
            <a:r>
              <a:rPr lang="en-IN" sz="1200" b="1" i="0" u="none" strike="noStrike" dirty="0" err="1">
                <a:solidFill>
                  <a:srgbClr val="002060"/>
                </a:solidFill>
                <a:effectLst/>
                <a:latin typeface="Courier New" panose="02070309020205020404" pitchFamily="49" charset="0"/>
              </a:rPr>
              <a:t>event.target.classList.contains</a:t>
            </a:r>
            <a:r>
              <a:rPr lang="en-IN" sz="1200" b="1" i="0" u="none" strike="noStrike" dirty="0">
                <a:solidFill>
                  <a:srgbClr val="002060"/>
                </a:solidFill>
                <a:effectLst/>
                <a:latin typeface="Courier New" panose="02070309020205020404" pitchFamily="49" charset="0"/>
              </a:rPr>
              <a:t>('fa-chevron-up')){</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let </a:t>
            </a:r>
            <a:r>
              <a:rPr lang="en-IN" sz="1200" b="1" i="0" u="none" strike="noStrike" dirty="0" err="1">
                <a:solidFill>
                  <a:srgbClr val="002060"/>
                </a:solidFill>
                <a:effectLst/>
                <a:latin typeface="Courier New" panose="02070309020205020404" pitchFamily="49" charset="0"/>
              </a:rPr>
              <a:t>addAmount</a:t>
            </a: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event.target</a:t>
            </a:r>
            <a:r>
              <a:rPr lang="en-IN" sz="1200" b="1" i="0" u="none" strike="noStrike" dirty="0">
                <a:solidFill>
                  <a:srgbClr val="002060"/>
                </a:solidFill>
                <a:effectLst/>
                <a:latin typeface="Courier New" panose="02070309020205020404" pitchFamily="49" charset="0"/>
              </a:rPr>
              <a:t>;</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let id= addAmount.dataset.id;</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let </a:t>
            </a:r>
            <a:r>
              <a:rPr lang="en-IN" sz="1200" b="1" i="0" u="none" strike="noStrike" dirty="0" err="1">
                <a:solidFill>
                  <a:srgbClr val="002060"/>
                </a:solidFill>
                <a:effectLst/>
                <a:latin typeface="Courier New" panose="02070309020205020404" pitchFamily="49" charset="0"/>
              </a:rPr>
              <a:t>tempItem</a:t>
            </a: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cart.find</a:t>
            </a:r>
            <a:r>
              <a:rPr lang="en-IN" sz="1200" b="1" i="0" u="none" strike="noStrike" dirty="0">
                <a:solidFill>
                  <a:srgbClr val="002060"/>
                </a:solidFill>
                <a:effectLst/>
                <a:latin typeface="Courier New" panose="02070309020205020404" pitchFamily="49" charset="0"/>
              </a:rPr>
              <a:t>(item =&gt; item.id === id);</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tempItem.amount</a:t>
            </a:r>
            <a:r>
              <a:rPr lang="en-IN" sz="1200" b="1" i="0" u="none" strike="noStrike" dirty="0">
                <a:solidFill>
                  <a:srgbClr val="002060"/>
                </a:solidFill>
                <a:effectLst/>
                <a:latin typeface="Courier New" panose="02070309020205020404" pitchFamily="49" charset="0"/>
              </a:rPr>
              <a:t> = </a:t>
            </a:r>
            <a:r>
              <a:rPr lang="en-IN" sz="1200" b="1" i="0" u="none" strike="noStrike" dirty="0" err="1">
                <a:solidFill>
                  <a:srgbClr val="002060"/>
                </a:solidFill>
                <a:effectLst/>
                <a:latin typeface="Courier New" panose="02070309020205020404" pitchFamily="49" charset="0"/>
              </a:rPr>
              <a:t>tempItem.amount</a:t>
            </a:r>
            <a:r>
              <a:rPr lang="en-IN" sz="1200" b="1" i="0" u="none" strike="noStrike" dirty="0">
                <a:solidFill>
                  <a:srgbClr val="002060"/>
                </a:solidFill>
                <a:effectLst/>
                <a:latin typeface="Courier New" panose="02070309020205020404" pitchFamily="49" charset="0"/>
              </a:rPr>
              <a:t> + 1;</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Storage.saveCart</a:t>
            </a:r>
            <a:r>
              <a:rPr lang="en-IN" sz="1200" b="1" i="0" u="none" strike="noStrike" dirty="0">
                <a:solidFill>
                  <a:srgbClr val="002060"/>
                </a:solidFill>
                <a:effectLst/>
                <a:latin typeface="Courier New" panose="02070309020205020404" pitchFamily="49" charset="0"/>
              </a:rPr>
              <a:t>(cart);</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this.setCartValues</a:t>
            </a:r>
            <a:r>
              <a:rPr lang="en-IN" sz="1200" b="1" i="0" u="none" strike="noStrike" dirty="0">
                <a:solidFill>
                  <a:srgbClr val="002060"/>
                </a:solidFill>
                <a:effectLst/>
                <a:latin typeface="Courier New" panose="02070309020205020404" pitchFamily="49" charset="0"/>
              </a:rPr>
              <a:t>(cart);</a:t>
            </a:r>
            <a:endParaRPr lang="en-IN" sz="1400" b="0" dirty="0">
              <a:solidFill>
                <a:srgbClr val="002060"/>
              </a:solidFill>
              <a:effectLst/>
            </a:endParaRPr>
          </a:p>
          <a:p>
            <a:pPr indent="0" rtl="0">
              <a:lnSpc>
                <a:spcPct val="100000"/>
              </a:lnSpc>
              <a:spcBef>
                <a:spcPts val="0"/>
              </a:spcBef>
              <a:spcAft>
                <a:spcPts val="0"/>
              </a:spcAft>
              <a:buNone/>
            </a:pP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addAmount.nextElementSibling.innerText</a:t>
            </a:r>
            <a:r>
              <a:rPr lang="en-IN" sz="1200" b="1" i="0" u="none" strike="noStrike" dirty="0">
                <a:solidFill>
                  <a:srgbClr val="002060"/>
                </a:solidFill>
                <a:effectLst/>
                <a:latin typeface="Courier New" panose="02070309020205020404" pitchFamily="49" charset="0"/>
              </a:rPr>
              <a:t>= </a:t>
            </a:r>
            <a:r>
              <a:rPr lang="en-IN" sz="1200" b="1" i="0" u="none" strike="noStrike" dirty="0" err="1">
                <a:solidFill>
                  <a:srgbClr val="002060"/>
                </a:solidFill>
                <a:effectLst/>
                <a:latin typeface="Courier New" panose="02070309020205020404" pitchFamily="49" charset="0"/>
              </a:rPr>
              <a:t>tempItem.amount</a:t>
            </a:r>
            <a:r>
              <a:rPr lang="en-IN" sz="1200" b="1" i="0" u="none" strike="noStrike" dirty="0">
                <a:solidFill>
                  <a:srgbClr val="002060"/>
                </a:solidFill>
                <a:effectLst/>
                <a:latin typeface="Courier New" panose="02070309020205020404" pitchFamily="49" charset="0"/>
              </a:rPr>
              <a:t>;</a:t>
            </a:r>
            <a:endParaRPr lang="en-IN" sz="1400" b="0" dirty="0">
              <a:solidFill>
                <a:srgbClr val="002060"/>
              </a:solidFill>
              <a:effectLst/>
            </a:endParaRPr>
          </a:p>
          <a:p>
            <a:pPr indent="0" rtl="0">
              <a:lnSpc>
                <a:spcPct val="100000"/>
              </a:lnSpc>
              <a:spcBef>
                <a:spcPts val="0"/>
              </a:spcBef>
              <a:spcAft>
                <a:spcPts val="100"/>
              </a:spcAft>
              <a:buNone/>
            </a:pPr>
            <a:r>
              <a:rPr lang="en-IN" sz="1050" b="1" i="0" u="none" strike="noStrike" dirty="0">
                <a:solidFill>
                  <a:srgbClr val="002060"/>
                </a:solidFill>
                <a:effectLst/>
                <a:latin typeface="Courier New" panose="02070309020205020404" pitchFamily="49" charset="0"/>
              </a:rPr>
              <a:t>            }</a:t>
            </a:r>
            <a:endParaRPr lang="en-IN" sz="1100" b="0" dirty="0">
              <a:solidFill>
                <a:srgbClr val="002060"/>
              </a:solidFill>
              <a:effectLst/>
            </a:endParaRPr>
          </a:p>
          <a:p>
            <a:pPr marL="0" indent="0">
              <a:buNone/>
            </a:pPr>
            <a:br>
              <a:rPr lang="en-IN" dirty="0"/>
            </a:br>
            <a:br>
              <a:rPr lang="en-IN" dirty="0"/>
            </a:br>
            <a:endParaRPr lang="en-US" dirty="0">
              <a:solidFill>
                <a:srgbClr val="FF0000"/>
              </a:solidFill>
            </a:endParaRPr>
          </a:p>
        </p:txBody>
      </p:sp>
      <p:pic>
        <p:nvPicPr>
          <p:cNvPr id="16" name="Picture 15">
            <a:extLst>
              <a:ext uri="{FF2B5EF4-FFF2-40B4-BE49-F238E27FC236}">
                <a16:creationId xmlns:a16="http://schemas.microsoft.com/office/drawing/2014/main" id="{212211FE-3E90-4EBF-ABA8-D320DBC49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 y="2084547"/>
            <a:ext cx="5299700" cy="2949564"/>
          </a:xfrm>
          <a:prstGeom prst="rect">
            <a:avLst/>
          </a:prstGeom>
        </p:spPr>
      </p:pic>
      <p:sp>
        <p:nvSpPr>
          <p:cNvPr id="9" name="Google Shape;135;ge9ca4e0376_1_677">
            <a:extLst>
              <a:ext uri="{FF2B5EF4-FFF2-40B4-BE49-F238E27FC236}">
                <a16:creationId xmlns:a16="http://schemas.microsoft.com/office/drawing/2014/main" id="{5EA6440B-8985-42E1-B20A-AFFE15677D59}"/>
              </a:ext>
            </a:extLst>
          </p:cNvPr>
          <p:cNvSpPr txBox="1"/>
          <p:nvPr/>
        </p:nvSpPr>
        <p:spPr>
          <a:xfrm>
            <a:off x="1845578" y="5907714"/>
            <a:ext cx="1034642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369091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C271-F1DA-4FE7-97DC-5F4387874D3E}"/>
              </a:ext>
            </a:extLst>
          </p:cNvPr>
          <p:cNvSpPr>
            <a:spLocks noGrp="1"/>
          </p:cNvSpPr>
          <p:nvPr>
            <p:ph type="title"/>
          </p:nvPr>
        </p:nvSpPr>
        <p:spPr>
          <a:xfrm>
            <a:off x="2468297" y="-64450"/>
            <a:ext cx="9694808" cy="1027122"/>
          </a:xfr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a:normAutofit/>
          </a:bodyPr>
          <a:lstStyle/>
          <a:p>
            <a:r>
              <a:rPr lang="en-IN" sz="3600" b="1" dirty="0">
                <a:latin typeface="Times New Roman" panose="02020603050405020304" pitchFamily="18" charset="0"/>
                <a:cs typeface="Times New Roman" panose="02020603050405020304" pitchFamily="18" charset="0"/>
              </a:rPr>
              <a:t>Features and Methodology</a:t>
            </a:r>
          </a:p>
        </p:txBody>
      </p:sp>
      <p:pic>
        <p:nvPicPr>
          <p:cNvPr id="3" name="Picture 2">
            <a:extLst>
              <a:ext uri="{FF2B5EF4-FFF2-40B4-BE49-F238E27FC236}">
                <a16:creationId xmlns:a16="http://schemas.microsoft.com/office/drawing/2014/main" id="{4594D769-A39C-45FE-8ECA-39FACE098477}"/>
              </a:ext>
            </a:extLst>
          </p:cNvPr>
          <p:cNvPicPr>
            <a:picLocks noChangeAspect="1"/>
          </p:cNvPicPr>
          <p:nvPr/>
        </p:nvPicPr>
        <p:blipFill>
          <a:blip r:embed="rId2"/>
          <a:stretch>
            <a:fillRect/>
          </a:stretch>
        </p:blipFill>
        <p:spPr>
          <a:xfrm>
            <a:off x="0" y="5532078"/>
            <a:ext cx="1845578" cy="1320498"/>
          </a:xfrm>
          <a:prstGeom prst="rect">
            <a:avLst/>
          </a:prstGeom>
        </p:spPr>
      </p:pic>
      <p:pic>
        <p:nvPicPr>
          <p:cNvPr id="8" name="Picture 7">
            <a:extLst>
              <a:ext uri="{FF2B5EF4-FFF2-40B4-BE49-F238E27FC236}">
                <a16:creationId xmlns:a16="http://schemas.microsoft.com/office/drawing/2014/main" id="{0741CF02-653F-43CB-878E-A08BE555EB9E}"/>
              </a:ext>
            </a:extLst>
          </p:cNvPr>
          <p:cNvPicPr>
            <a:picLocks noChangeAspect="1"/>
          </p:cNvPicPr>
          <p:nvPr/>
        </p:nvPicPr>
        <p:blipFill>
          <a:blip r:embed="rId3" cstate="print"/>
          <a:stretch>
            <a:fillRect/>
          </a:stretch>
        </p:blipFill>
        <p:spPr>
          <a:xfrm>
            <a:off x="28895" y="5501"/>
            <a:ext cx="2300100" cy="799017"/>
          </a:xfrm>
          <a:prstGeom prst="rect">
            <a:avLst/>
          </a:prstGeom>
        </p:spPr>
      </p:pic>
      <p:sp>
        <p:nvSpPr>
          <p:cNvPr id="10" name="Title 1">
            <a:extLst>
              <a:ext uri="{FF2B5EF4-FFF2-40B4-BE49-F238E27FC236}">
                <a16:creationId xmlns:a16="http://schemas.microsoft.com/office/drawing/2014/main" id="{82DA7D03-4365-488F-84F5-29C332947623}"/>
              </a:ext>
            </a:extLst>
          </p:cNvPr>
          <p:cNvSpPr txBox="1">
            <a:spLocks/>
          </p:cNvSpPr>
          <p:nvPr/>
        </p:nvSpPr>
        <p:spPr>
          <a:xfrm>
            <a:off x="2468297" y="1295400"/>
            <a:ext cx="3467683" cy="601979"/>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1800" b="1" dirty="0">
                <a:latin typeface="Times New Roman" panose="02020603050405020304" pitchFamily="18" charset="0"/>
                <a:cs typeface="Times New Roman" panose="02020603050405020304" pitchFamily="18" charset="0"/>
              </a:rPr>
              <a:t>Remove, Clear Cart and Close button</a:t>
            </a:r>
          </a:p>
        </p:txBody>
      </p:sp>
      <p:sp>
        <p:nvSpPr>
          <p:cNvPr id="13" name="Subtitle 2">
            <a:extLst>
              <a:ext uri="{FF2B5EF4-FFF2-40B4-BE49-F238E27FC236}">
                <a16:creationId xmlns:a16="http://schemas.microsoft.com/office/drawing/2014/main" id="{A65FE834-4F98-4972-AC06-974DEAA78296}"/>
              </a:ext>
            </a:extLst>
          </p:cNvPr>
          <p:cNvSpPr txBox="1">
            <a:spLocks/>
          </p:cNvSpPr>
          <p:nvPr/>
        </p:nvSpPr>
        <p:spPr>
          <a:xfrm>
            <a:off x="8109576" y="1132057"/>
            <a:ext cx="4082424" cy="4285763"/>
          </a:xfrm>
          <a:prstGeom prst="rect">
            <a:avLst/>
          </a:prstGeom>
          <a:solidFill>
            <a:schemeClr val="accent6">
              <a:lumMod val="60000"/>
              <a:lumOff val="40000"/>
              <a:alpha val="50000"/>
            </a:schemeClr>
          </a:solidFill>
          <a:ln>
            <a:noFill/>
          </a:ln>
        </p:spPr>
        <p:txBody>
          <a:bodyPr numCol="1">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buNone/>
            </a:pPr>
            <a:r>
              <a:rPr lang="en-US" b="1" dirty="0">
                <a:solidFill>
                  <a:srgbClr val="7030A0"/>
                </a:solidFill>
              </a:rPr>
              <a:t>-&gt;</a:t>
            </a:r>
            <a:r>
              <a:rPr lang="en-US" sz="1600" b="1" dirty="0">
                <a:solidFill>
                  <a:srgbClr val="FF0000"/>
                </a:solidFill>
              </a:rPr>
              <a:t>Products can be removed from the cart using the remove and clear cart button. Remove button removes the particular product while clear cart removes all the product in the cart. Remove button is targeted using “remove-item” class. The button is removed via .</a:t>
            </a:r>
            <a:r>
              <a:rPr lang="en-US" sz="1600" b="1" dirty="0" err="1">
                <a:solidFill>
                  <a:srgbClr val="FF0000"/>
                </a:solidFill>
              </a:rPr>
              <a:t>removeChild</a:t>
            </a:r>
            <a:r>
              <a:rPr lang="en-US" sz="1600" b="1" dirty="0">
                <a:solidFill>
                  <a:srgbClr val="FF0000"/>
                </a:solidFill>
              </a:rPr>
              <a:t>() which removes “cart-items” from “cart-content” class. Clear Cart button iterates through each of products in the cart and storing it’s id and then removing them until cart is empty and closes the cart also. Close button closes the cart removing “</a:t>
            </a:r>
            <a:r>
              <a:rPr lang="en-US" sz="1600" b="1" dirty="0" err="1">
                <a:solidFill>
                  <a:srgbClr val="FF0000"/>
                </a:solidFill>
              </a:rPr>
              <a:t>transparentBcg</a:t>
            </a:r>
            <a:r>
              <a:rPr lang="en-US" sz="1600" b="1" dirty="0">
                <a:solidFill>
                  <a:srgbClr val="FF0000"/>
                </a:solidFill>
              </a:rPr>
              <a:t>” from “cart-overlay” and “</a:t>
            </a:r>
            <a:r>
              <a:rPr lang="en-US" sz="1600" b="1" dirty="0" err="1">
                <a:solidFill>
                  <a:srgbClr val="FF0000"/>
                </a:solidFill>
              </a:rPr>
              <a:t>showCart</a:t>
            </a:r>
            <a:r>
              <a:rPr lang="en-US" sz="1600" b="1" dirty="0">
                <a:solidFill>
                  <a:srgbClr val="FF0000"/>
                </a:solidFill>
              </a:rPr>
              <a:t>”</a:t>
            </a:r>
          </a:p>
          <a:p>
            <a:pPr marL="0" indent="0">
              <a:lnSpc>
                <a:spcPct val="100000"/>
              </a:lnSpc>
              <a:buNone/>
            </a:pPr>
            <a:r>
              <a:rPr lang="en-US" sz="1600" b="1" dirty="0">
                <a:solidFill>
                  <a:srgbClr val="FF0000"/>
                </a:solidFill>
              </a:rPr>
              <a:t>from “cart”.</a:t>
            </a:r>
          </a:p>
          <a:p>
            <a:pPr indent="0" rtl="0">
              <a:lnSpc>
                <a:spcPct val="100000"/>
              </a:lnSpc>
              <a:spcBef>
                <a:spcPts val="0"/>
              </a:spcBef>
              <a:spcAft>
                <a:spcPts val="100"/>
              </a:spcAft>
              <a:buNone/>
            </a:pPr>
            <a:r>
              <a:rPr lang="en-IN" sz="1050" b="1" i="0" u="none" strike="noStrike" dirty="0">
                <a:solidFill>
                  <a:srgbClr val="002060"/>
                </a:solidFill>
                <a:effectLst/>
                <a:latin typeface="Courier New" panose="02070309020205020404" pitchFamily="49" charset="0"/>
              </a:rPr>
              <a:t>       </a:t>
            </a:r>
            <a:endParaRPr lang="en-IN" sz="1100" b="0" dirty="0">
              <a:solidFill>
                <a:srgbClr val="002060"/>
              </a:solidFill>
              <a:effectLst/>
            </a:endParaRPr>
          </a:p>
          <a:p>
            <a:pPr marL="0" indent="0">
              <a:buNone/>
            </a:pPr>
            <a:br>
              <a:rPr lang="en-IN" dirty="0"/>
            </a:br>
            <a:br>
              <a:rPr lang="en-IN" dirty="0"/>
            </a:br>
            <a:endParaRPr lang="en-US" dirty="0">
              <a:solidFill>
                <a:srgbClr val="FF0000"/>
              </a:solidFill>
            </a:endParaRPr>
          </a:p>
        </p:txBody>
      </p:sp>
      <p:pic>
        <p:nvPicPr>
          <p:cNvPr id="5" name="Picture 4">
            <a:extLst>
              <a:ext uri="{FF2B5EF4-FFF2-40B4-BE49-F238E27FC236}">
                <a16:creationId xmlns:a16="http://schemas.microsoft.com/office/drawing/2014/main" id="{6FE8338E-76CA-4272-B219-5B77828E7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789" y="2018284"/>
            <a:ext cx="2012930" cy="2821432"/>
          </a:xfrm>
          <a:prstGeom prst="rect">
            <a:avLst/>
          </a:prstGeom>
        </p:spPr>
      </p:pic>
      <p:pic>
        <p:nvPicPr>
          <p:cNvPr id="9" name="Picture 8">
            <a:extLst>
              <a:ext uri="{FF2B5EF4-FFF2-40B4-BE49-F238E27FC236}">
                <a16:creationId xmlns:a16="http://schemas.microsoft.com/office/drawing/2014/main" id="{14AB037F-BD4F-48F2-ACC6-83CFF4B46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408" y="2048764"/>
            <a:ext cx="2115907" cy="2800368"/>
          </a:xfrm>
          <a:prstGeom prst="rect">
            <a:avLst/>
          </a:prstGeom>
        </p:spPr>
      </p:pic>
      <p:pic>
        <p:nvPicPr>
          <p:cNvPr id="12" name="Picture 11">
            <a:extLst>
              <a:ext uri="{FF2B5EF4-FFF2-40B4-BE49-F238E27FC236}">
                <a16:creationId xmlns:a16="http://schemas.microsoft.com/office/drawing/2014/main" id="{272DDD91-1EDB-432B-821F-A5B3931B8A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6756" y="2041144"/>
            <a:ext cx="2785379" cy="1854621"/>
          </a:xfrm>
          <a:prstGeom prst="rect">
            <a:avLst/>
          </a:prstGeom>
        </p:spPr>
      </p:pic>
      <p:sp>
        <p:nvSpPr>
          <p:cNvPr id="15" name="Title 1">
            <a:extLst>
              <a:ext uri="{FF2B5EF4-FFF2-40B4-BE49-F238E27FC236}">
                <a16:creationId xmlns:a16="http://schemas.microsoft.com/office/drawing/2014/main" id="{E0B261BD-5A50-45F8-BE9E-B4E0F318A221}"/>
              </a:ext>
            </a:extLst>
          </p:cNvPr>
          <p:cNvSpPr txBox="1">
            <a:spLocks/>
          </p:cNvSpPr>
          <p:nvPr/>
        </p:nvSpPr>
        <p:spPr>
          <a:xfrm>
            <a:off x="651903" y="4849132"/>
            <a:ext cx="2234063" cy="497857"/>
          </a:xfrm>
          <a:prstGeom prst="rect">
            <a:avLst/>
          </a:prstGeom>
          <a:solidFill>
            <a:schemeClr val="bg1"/>
          </a:solidFill>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1600" b="1" dirty="0">
                <a:solidFill>
                  <a:schemeClr val="tx1"/>
                </a:solidFill>
                <a:latin typeface="Times New Roman" panose="02020603050405020304" pitchFamily="18" charset="0"/>
                <a:cs typeface="Times New Roman" panose="02020603050405020304" pitchFamily="18" charset="0"/>
              </a:rPr>
              <a:t>Before removing any product</a:t>
            </a:r>
          </a:p>
        </p:txBody>
      </p:sp>
      <p:sp>
        <p:nvSpPr>
          <p:cNvPr id="17" name="Title 1">
            <a:extLst>
              <a:ext uri="{FF2B5EF4-FFF2-40B4-BE49-F238E27FC236}">
                <a16:creationId xmlns:a16="http://schemas.microsoft.com/office/drawing/2014/main" id="{05ACE6E5-5520-432C-B525-845CC126B520}"/>
              </a:ext>
            </a:extLst>
          </p:cNvPr>
          <p:cNvSpPr txBox="1">
            <a:spLocks/>
          </p:cNvSpPr>
          <p:nvPr/>
        </p:nvSpPr>
        <p:spPr>
          <a:xfrm>
            <a:off x="2995563" y="4822888"/>
            <a:ext cx="2221193" cy="709190"/>
          </a:xfrm>
          <a:prstGeom prst="rect">
            <a:avLst/>
          </a:prstGeom>
          <a:solidFill>
            <a:schemeClr val="bg1"/>
          </a:solidFill>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1400" b="1" dirty="0">
                <a:solidFill>
                  <a:schemeClr val="tx1"/>
                </a:solidFill>
                <a:latin typeface="Times New Roman" panose="02020603050405020304" pitchFamily="18" charset="0"/>
                <a:cs typeface="Times New Roman" panose="02020603050405020304" pitchFamily="18" charset="0"/>
              </a:rPr>
              <a:t>After removing second product using remove button</a:t>
            </a:r>
          </a:p>
        </p:txBody>
      </p:sp>
      <p:sp>
        <p:nvSpPr>
          <p:cNvPr id="18" name="Title 1">
            <a:extLst>
              <a:ext uri="{FF2B5EF4-FFF2-40B4-BE49-F238E27FC236}">
                <a16:creationId xmlns:a16="http://schemas.microsoft.com/office/drawing/2014/main" id="{7E02A118-FAD2-492C-8C3E-3DC3818D2389}"/>
              </a:ext>
            </a:extLst>
          </p:cNvPr>
          <p:cNvSpPr txBox="1">
            <a:spLocks/>
          </p:cNvSpPr>
          <p:nvPr/>
        </p:nvSpPr>
        <p:spPr>
          <a:xfrm>
            <a:off x="5205489" y="3895765"/>
            <a:ext cx="2846398" cy="881445"/>
          </a:xfrm>
          <a:prstGeom prst="rect">
            <a:avLst/>
          </a:prstGeom>
          <a:solidFill>
            <a:schemeClr val="bg1"/>
          </a:solidFill>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1600" b="1" dirty="0">
                <a:solidFill>
                  <a:schemeClr val="tx1"/>
                </a:solidFill>
                <a:latin typeface="Times New Roman" panose="02020603050405020304" pitchFamily="18" charset="0"/>
                <a:cs typeface="Times New Roman" panose="02020603050405020304" pitchFamily="18" charset="0"/>
              </a:rPr>
              <a:t>After removing all the products from cart using clear cart button</a:t>
            </a:r>
          </a:p>
        </p:txBody>
      </p:sp>
      <p:sp>
        <p:nvSpPr>
          <p:cNvPr id="14" name="Google Shape;135;ge9ca4e0376_1_677">
            <a:extLst>
              <a:ext uri="{FF2B5EF4-FFF2-40B4-BE49-F238E27FC236}">
                <a16:creationId xmlns:a16="http://schemas.microsoft.com/office/drawing/2014/main" id="{3E3740AA-938F-45FD-8F44-0F3D69BCEDAA}"/>
              </a:ext>
            </a:extLst>
          </p:cNvPr>
          <p:cNvSpPr txBox="1"/>
          <p:nvPr/>
        </p:nvSpPr>
        <p:spPr>
          <a:xfrm>
            <a:off x="1845579" y="5838680"/>
            <a:ext cx="1034642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427545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91D45-71CA-45A7-B7D9-1501CFF016EF}"/>
              </a:ext>
            </a:extLst>
          </p:cNvPr>
          <p:cNvSpPr txBox="1">
            <a:spLocks/>
          </p:cNvSpPr>
          <p:nvPr/>
        </p:nvSpPr>
        <p:spPr>
          <a:xfrm>
            <a:off x="2066989" y="0"/>
            <a:ext cx="10125011" cy="931439"/>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none">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3600" b="1" dirty="0">
                <a:latin typeface="Times New Roman" panose="02020603050405020304" pitchFamily="18" charset="0"/>
                <a:cs typeface="Times New Roman" panose="02020603050405020304" pitchFamily="18" charset="0"/>
              </a:rPr>
              <a:t>Result</a:t>
            </a:r>
          </a:p>
        </p:txBody>
      </p:sp>
      <p:pic>
        <p:nvPicPr>
          <p:cNvPr id="18" name="Picture 17">
            <a:extLst>
              <a:ext uri="{FF2B5EF4-FFF2-40B4-BE49-F238E27FC236}">
                <a16:creationId xmlns:a16="http://schemas.microsoft.com/office/drawing/2014/main" id="{AE418F07-905A-4943-9B1A-76F6F9B5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020" y="1272032"/>
            <a:ext cx="9319484" cy="4622741"/>
          </a:xfrm>
          <a:prstGeom prst="rect">
            <a:avLst/>
          </a:prstGeom>
        </p:spPr>
      </p:pic>
      <p:pic>
        <p:nvPicPr>
          <p:cNvPr id="19" name="Picture 18">
            <a:extLst>
              <a:ext uri="{FF2B5EF4-FFF2-40B4-BE49-F238E27FC236}">
                <a16:creationId xmlns:a16="http://schemas.microsoft.com/office/drawing/2014/main" id="{C979BF70-530D-4571-BF47-9C1E7A82B084}"/>
              </a:ext>
            </a:extLst>
          </p:cNvPr>
          <p:cNvPicPr>
            <a:picLocks noChangeAspect="1"/>
          </p:cNvPicPr>
          <p:nvPr/>
        </p:nvPicPr>
        <p:blipFill>
          <a:blip r:embed="rId3" cstate="print"/>
          <a:stretch>
            <a:fillRect/>
          </a:stretch>
        </p:blipFill>
        <p:spPr>
          <a:xfrm>
            <a:off x="-57422" y="1"/>
            <a:ext cx="2041553" cy="709202"/>
          </a:xfrm>
          <a:prstGeom prst="rect">
            <a:avLst/>
          </a:prstGeom>
        </p:spPr>
      </p:pic>
      <p:sp>
        <p:nvSpPr>
          <p:cNvPr id="22" name="Google Shape;135;ge9ca4e0376_1_677">
            <a:extLst>
              <a:ext uri="{FF2B5EF4-FFF2-40B4-BE49-F238E27FC236}">
                <a16:creationId xmlns:a16="http://schemas.microsoft.com/office/drawing/2014/main" id="{838A1AF7-D879-4A87-AC46-879BBF8FEBA2}"/>
              </a:ext>
            </a:extLst>
          </p:cNvPr>
          <p:cNvSpPr txBox="1"/>
          <p:nvPr/>
        </p:nvSpPr>
        <p:spPr>
          <a:xfrm>
            <a:off x="1845579" y="5838680"/>
            <a:ext cx="1034642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pic>
        <p:nvPicPr>
          <p:cNvPr id="23" name="Picture 22">
            <a:extLst>
              <a:ext uri="{FF2B5EF4-FFF2-40B4-BE49-F238E27FC236}">
                <a16:creationId xmlns:a16="http://schemas.microsoft.com/office/drawing/2014/main" id="{069E14B8-C8C2-470C-A37C-04ACB8D1C2EF}"/>
              </a:ext>
            </a:extLst>
          </p:cNvPr>
          <p:cNvPicPr>
            <a:picLocks noChangeAspect="1"/>
          </p:cNvPicPr>
          <p:nvPr/>
        </p:nvPicPr>
        <p:blipFill>
          <a:blip r:embed="rId4"/>
          <a:stretch>
            <a:fillRect/>
          </a:stretch>
        </p:blipFill>
        <p:spPr>
          <a:xfrm>
            <a:off x="0" y="5532078"/>
            <a:ext cx="1845578" cy="1320498"/>
          </a:xfrm>
          <a:prstGeom prst="rect">
            <a:avLst/>
          </a:prstGeom>
        </p:spPr>
      </p:pic>
    </p:spTree>
    <p:extLst>
      <p:ext uri="{BB962C8B-B14F-4D97-AF65-F5344CB8AC3E}">
        <p14:creationId xmlns:p14="http://schemas.microsoft.com/office/powerpoint/2010/main" val="4259464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CEB9C-2A9D-4C6F-9104-5AE104313F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16420"/>
            <a:ext cx="6096000" cy="3044517"/>
          </a:xfrm>
          <a:prstGeom prst="rect">
            <a:avLst/>
          </a:prstGeom>
        </p:spPr>
      </p:pic>
      <p:pic>
        <p:nvPicPr>
          <p:cNvPr id="9" name="Picture 8">
            <a:extLst>
              <a:ext uri="{FF2B5EF4-FFF2-40B4-BE49-F238E27FC236}">
                <a16:creationId xmlns:a16="http://schemas.microsoft.com/office/drawing/2014/main" id="{072D1568-82C7-4FBF-8031-C6DC47213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16420"/>
            <a:ext cx="6096000" cy="3044517"/>
          </a:xfrm>
          <a:prstGeom prst="rect">
            <a:avLst/>
          </a:prstGeom>
        </p:spPr>
      </p:pic>
      <p:pic>
        <p:nvPicPr>
          <p:cNvPr id="14" name="Picture 13">
            <a:extLst>
              <a:ext uri="{FF2B5EF4-FFF2-40B4-BE49-F238E27FC236}">
                <a16:creationId xmlns:a16="http://schemas.microsoft.com/office/drawing/2014/main" id="{223CB452-F3D7-4ED1-ACBD-E5AD1F98385A}"/>
              </a:ext>
            </a:extLst>
          </p:cNvPr>
          <p:cNvPicPr>
            <a:picLocks noChangeAspect="1"/>
          </p:cNvPicPr>
          <p:nvPr/>
        </p:nvPicPr>
        <p:blipFill>
          <a:blip r:embed="rId4" cstate="print"/>
          <a:stretch>
            <a:fillRect/>
          </a:stretch>
        </p:blipFill>
        <p:spPr>
          <a:xfrm>
            <a:off x="0" y="0"/>
            <a:ext cx="2300100" cy="799017"/>
          </a:xfrm>
          <a:prstGeom prst="rect">
            <a:avLst/>
          </a:prstGeom>
        </p:spPr>
      </p:pic>
      <p:sp>
        <p:nvSpPr>
          <p:cNvPr id="15" name="Google Shape;135;ge9ca4e0376_1_677">
            <a:extLst>
              <a:ext uri="{FF2B5EF4-FFF2-40B4-BE49-F238E27FC236}">
                <a16:creationId xmlns:a16="http://schemas.microsoft.com/office/drawing/2014/main" id="{033B4A2E-CFB3-4726-AD7C-932EF405CEEB}"/>
              </a:ext>
            </a:extLst>
          </p:cNvPr>
          <p:cNvSpPr txBox="1"/>
          <p:nvPr/>
        </p:nvSpPr>
        <p:spPr>
          <a:xfrm>
            <a:off x="1845579" y="5838680"/>
            <a:ext cx="10346421" cy="643736"/>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700"/>
              </a:spcBef>
              <a:spcAft>
                <a:spcPts val="0"/>
              </a:spcAft>
              <a:buNone/>
            </a:pPr>
            <a:r>
              <a:rPr lang="en-GB" sz="2400" b="1" dirty="0">
                <a:solidFill>
                  <a:schemeClr val="accent4"/>
                </a:solidFill>
                <a:latin typeface="Times New Roman" panose="02020603050405020304" pitchFamily="18" charset="0"/>
                <a:ea typeface="Merriweather"/>
                <a:cs typeface="Times New Roman" panose="02020603050405020304" pitchFamily="18" charset="0"/>
                <a:sym typeface="Merriweather"/>
              </a:rPr>
              <a:t>Bharati Vidyapeeth’s College of Engineering, New Delh</a:t>
            </a:r>
            <a:r>
              <a:rPr lang="en-GB" sz="2400" b="1" dirty="0">
                <a:solidFill>
                  <a:schemeClr val="accent4"/>
                </a:solidFill>
                <a:latin typeface="Times New Roman" panose="02020603050405020304" pitchFamily="18" charset="0"/>
                <a:ea typeface="Maven Pro"/>
                <a:cs typeface="Times New Roman" panose="02020603050405020304" pitchFamily="18" charset="0"/>
                <a:sym typeface="Maven Pro"/>
              </a:rPr>
              <a:t>i</a:t>
            </a:r>
            <a:endParaRPr sz="2400" b="1" dirty="0">
              <a:solidFill>
                <a:schemeClr val="accent4"/>
              </a:solidFill>
              <a:latin typeface="Times New Roman" panose="02020603050405020304" pitchFamily="18" charset="0"/>
              <a:ea typeface="Maven Pro"/>
              <a:cs typeface="Times New Roman" panose="02020603050405020304" pitchFamily="18" charset="0"/>
              <a:sym typeface="Maven Pro"/>
            </a:endParaRPr>
          </a:p>
        </p:txBody>
      </p:sp>
      <p:pic>
        <p:nvPicPr>
          <p:cNvPr id="16" name="Picture 15">
            <a:extLst>
              <a:ext uri="{FF2B5EF4-FFF2-40B4-BE49-F238E27FC236}">
                <a16:creationId xmlns:a16="http://schemas.microsoft.com/office/drawing/2014/main" id="{5EA30639-FBFB-43B4-8716-465D8BFC0C7B}"/>
              </a:ext>
            </a:extLst>
          </p:cNvPr>
          <p:cNvPicPr>
            <a:picLocks noChangeAspect="1"/>
          </p:cNvPicPr>
          <p:nvPr/>
        </p:nvPicPr>
        <p:blipFill>
          <a:blip r:embed="rId5"/>
          <a:stretch>
            <a:fillRect/>
          </a:stretch>
        </p:blipFill>
        <p:spPr>
          <a:xfrm>
            <a:off x="0" y="5532078"/>
            <a:ext cx="1845578" cy="1320498"/>
          </a:xfrm>
          <a:prstGeom prst="rect">
            <a:avLst/>
          </a:prstGeom>
        </p:spPr>
      </p:pic>
    </p:spTree>
    <p:extLst>
      <p:ext uri="{BB962C8B-B14F-4D97-AF65-F5344CB8AC3E}">
        <p14:creationId xmlns:p14="http://schemas.microsoft.com/office/powerpoint/2010/main" val="243334494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themeOverride>
</file>

<file path=docProps/app.xml><?xml version="1.0" encoding="utf-8"?>
<Properties xmlns="http://schemas.openxmlformats.org/officeDocument/2006/extended-properties" xmlns:vt="http://schemas.openxmlformats.org/officeDocument/2006/docPropsVTypes">
  <Template/>
  <TotalTime>1290</TotalTime>
  <Words>875</Words>
  <Application>Microsoft Office PowerPoint</Application>
  <PresentationFormat>Widescreen</PresentationFormat>
  <Paragraphs>89</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Palatino Linotype</vt:lpstr>
      <vt:lpstr>Symbol</vt:lpstr>
      <vt:lpstr>Times New Roman</vt:lpstr>
      <vt:lpstr>Gallery</vt:lpstr>
      <vt:lpstr>Gadget Zone(An E-Commerce Website) </vt:lpstr>
      <vt:lpstr>Outline</vt:lpstr>
      <vt:lpstr>Introduction</vt:lpstr>
      <vt:lpstr>Before adding the product</vt:lpstr>
      <vt:lpstr>Cart before adding any product</vt:lpstr>
      <vt:lpstr>Features and Methodology</vt:lpstr>
      <vt:lpstr>Features and Methodology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Face recognition  with some snapchat filters</dc:title>
  <dc:creator>Mayank Jindal</dc:creator>
  <cp:lastModifiedBy>harshit godara</cp:lastModifiedBy>
  <cp:revision>53</cp:revision>
  <dcterms:created xsi:type="dcterms:W3CDTF">2021-10-24T10:28:33Z</dcterms:created>
  <dcterms:modified xsi:type="dcterms:W3CDTF">2021-11-11T14:49:04Z</dcterms:modified>
</cp:coreProperties>
</file>